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9"/>
    <p:sldId id="257" r:id="rId40"/>
    <p:sldId id="258" r:id="rId41"/>
    <p:sldId id="259" r:id="rId42"/>
    <p:sldId id="260" r:id="rId43"/>
    <p:sldId id="261" r:id="rId44"/>
    <p:sldId id="262" r:id="rId45"/>
    <p:sldId id="263" r:id="rId46"/>
    <p:sldId id="264" r:id="rId47"/>
    <p:sldId id="265" r:id="rId48"/>
  </p:sldIdLst>
  <p:sldSz cx="18288000" cy="10287000"/>
  <p:notesSz cx="6858000" cy="9144000"/>
  <p:embeddedFontLst>
    <p:embeddedFont>
      <p:font typeface="Josefin Slab" charset="1" panose="02000000000000000000"/>
      <p:regular r:id="rId6"/>
    </p:embeddedFont>
    <p:embeddedFont>
      <p:font typeface="Josefin Slab Bold" charset="1" panose="02000000000000000000"/>
      <p:regular r:id="rId7"/>
    </p:embeddedFont>
    <p:embeddedFont>
      <p:font typeface="Josefin Slab Italics" charset="1" panose="02000000000000000000"/>
      <p:regular r:id="rId8"/>
    </p:embeddedFont>
    <p:embeddedFont>
      <p:font typeface="Josefin Slab Bold Italics" charset="1" panose="00000000000000000000"/>
      <p:regular r:id="rId9"/>
    </p:embeddedFont>
    <p:embeddedFont>
      <p:font typeface="Trocchi" charset="1" panose="00000500000000000000"/>
      <p:regular r:id="rId10"/>
    </p:embeddedFont>
    <p:embeddedFont>
      <p:font typeface="Arimo" charset="1" panose="020B0604020202020204"/>
      <p:regular r:id="rId11"/>
    </p:embeddedFont>
    <p:embeddedFont>
      <p:font typeface="Arimo Bold" charset="1" panose="020B0704020202020204"/>
      <p:regular r:id="rId12"/>
    </p:embeddedFont>
    <p:embeddedFont>
      <p:font typeface="Arimo Italics" charset="1" panose="020B0604020202090204"/>
      <p:regular r:id="rId13"/>
    </p:embeddedFont>
    <p:embeddedFont>
      <p:font typeface="Arimo Bold Italics" charset="1" panose="020B0704020202090204"/>
      <p:regular r:id="rId14"/>
    </p:embeddedFont>
    <p:embeddedFont>
      <p:font typeface="Aloja" charset="1" panose="02000500000000000000"/>
      <p:regular r:id="rId15"/>
    </p:embeddedFont>
    <p:embeddedFont>
      <p:font typeface="Corben" charset="1" panose="020F0503020000020004"/>
      <p:regular r:id="rId16"/>
    </p:embeddedFont>
    <p:embeddedFont>
      <p:font typeface="Corben Bold" charset="1" panose="020F0505020000020004"/>
      <p:regular r:id="rId17"/>
    </p:embeddedFont>
    <p:embeddedFont>
      <p:font typeface="Porcelain" charset="1" panose="00000000000000000000"/>
      <p:regular r:id="rId18"/>
    </p:embeddedFont>
    <p:embeddedFont>
      <p:font typeface="Playfair Display" charset="1" panose="00000500000000000000"/>
      <p:regular r:id="rId19"/>
    </p:embeddedFont>
    <p:embeddedFont>
      <p:font typeface="Playfair Display Bold" charset="1" panose="00000800000000000000"/>
      <p:regular r:id="rId20"/>
    </p:embeddedFont>
    <p:embeddedFont>
      <p:font typeface="Playfair Display Italics" charset="1" panose="00000500000000000000"/>
      <p:regular r:id="rId21"/>
    </p:embeddedFont>
    <p:embeddedFont>
      <p:font typeface="Playfair Display Bold Italics" charset="1" panose="00000800000000000000"/>
      <p:regular r:id="rId22"/>
    </p:embeddedFont>
    <p:embeddedFont>
      <p:font typeface="Playfair Display Heavy" charset="1" panose="00000A00000000000000"/>
      <p:regular r:id="rId23"/>
    </p:embeddedFont>
    <p:embeddedFont>
      <p:font typeface="Playfair Display Heavy Italics" charset="1" panose="00000A00000000000000"/>
      <p:regular r:id="rId24"/>
    </p:embeddedFont>
    <p:embeddedFont>
      <p:font typeface="Black Mango" charset="1" panose="02020A03060303060403"/>
      <p:regular r:id="rId25"/>
    </p:embeddedFont>
    <p:embeddedFont>
      <p:font typeface="Black Mango Bold" charset="1" panose="02020A03060303060403"/>
      <p:regular r:id="rId26"/>
    </p:embeddedFont>
    <p:embeddedFont>
      <p:font typeface="Black Mango Thin" charset="1" panose="02020A03060303060403"/>
      <p:regular r:id="rId27"/>
    </p:embeddedFont>
    <p:embeddedFont>
      <p:font typeface="Black Mango Light" charset="1" panose="02020A03060303060403"/>
      <p:regular r:id="rId28"/>
    </p:embeddedFont>
    <p:embeddedFont>
      <p:font typeface="Black Mango Medium" charset="1" panose="02020A03060303060403"/>
      <p:regular r:id="rId29"/>
    </p:embeddedFont>
    <p:embeddedFont>
      <p:font typeface="Black Mango Semi-Bold" charset="1" panose="02020A03060303060403"/>
      <p:regular r:id="rId30"/>
    </p:embeddedFont>
    <p:embeddedFont>
      <p:font typeface="Black Mango Ultra-Bold" charset="1" panose="02020A03060303060403"/>
      <p:regular r:id="rId31"/>
    </p:embeddedFont>
    <p:embeddedFont>
      <p:font typeface="Black Mango Heavy" charset="1" panose="02020A03060303060403"/>
      <p:regular r:id="rId32"/>
    </p:embeddedFont>
    <p:embeddedFont>
      <p:font typeface="Codec Pro" charset="1" panose="00000500000000000000"/>
      <p:regular r:id="rId33"/>
    </p:embeddedFont>
    <p:embeddedFont>
      <p:font typeface="Codec Pro Bold" charset="1" panose="00000600000000000000"/>
      <p:regular r:id="rId34"/>
    </p:embeddedFont>
    <p:embeddedFont>
      <p:font typeface="Codec Pro Thin" charset="1" panose="00000200000000000000"/>
      <p:regular r:id="rId35"/>
    </p:embeddedFont>
    <p:embeddedFont>
      <p:font typeface="Codec Pro Light" charset="1" panose="00000300000000000000"/>
      <p:regular r:id="rId36"/>
    </p:embeddedFont>
    <p:embeddedFont>
      <p:font typeface="Codec Pro Ultra-Bold" charset="1" panose="00000700000000000000"/>
      <p:regular r:id="rId37"/>
    </p:embeddedFont>
    <p:embeddedFont>
      <p:font typeface="Codec Pro Heavy" charset="1" panose="00000A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42" Target="slides/slide4.xml" Type="http://schemas.openxmlformats.org/officeDocument/2006/relationships/slide"/><Relationship Id="rId43" Target="slides/slide5.xml" Type="http://schemas.openxmlformats.org/officeDocument/2006/relationships/slide"/><Relationship Id="rId44" Target="slides/slide6.xml" Type="http://schemas.openxmlformats.org/officeDocument/2006/relationships/slide"/><Relationship Id="rId45" Target="slides/slide7.xml" Type="http://schemas.openxmlformats.org/officeDocument/2006/relationships/slide"/><Relationship Id="rId46" Target="slides/slide8.xml" Type="http://schemas.openxmlformats.org/officeDocument/2006/relationships/slide"/><Relationship Id="rId47" Target="slides/slide9.xml" Type="http://schemas.openxmlformats.org/officeDocument/2006/relationships/slide"/><Relationship Id="rId48" Target="slides/slide10.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9.jpe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 Id="rId6" Target="../media/image22.jpe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TextBox 2" id="2"/>
          <p:cNvSpPr txBox="true"/>
          <p:nvPr/>
        </p:nvSpPr>
        <p:spPr>
          <a:xfrm rot="0">
            <a:off x="-923400" y="3443616"/>
            <a:ext cx="13740685" cy="1868219"/>
          </a:xfrm>
          <a:prstGeom prst="rect">
            <a:avLst/>
          </a:prstGeom>
        </p:spPr>
        <p:txBody>
          <a:bodyPr anchor="t" rtlCol="false" tIns="0" lIns="0" bIns="0" rIns="0">
            <a:spAutoFit/>
          </a:bodyPr>
          <a:lstStyle/>
          <a:p>
            <a:pPr algn="ctr">
              <a:lnSpc>
                <a:spcPts val="12963"/>
              </a:lnSpc>
            </a:pPr>
            <a:r>
              <a:rPr lang="en-US" sz="11272">
                <a:solidFill>
                  <a:srgbClr val="E17BBA"/>
                </a:solidFill>
                <a:latin typeface="Aloja"/>
              </a:rPr>
              <a:t>HEALING MINDS</a:t>
            </a:r>
          </a:p>
        </p:txBody>
      </p:sp>
      <p:grpSp>
        <p:nvGrpSpPr>
          <p:cNvPr name="Group 3" id="3"/>
          <p:cNvGrpSpPr/>
          <p:nvPr/>
        </p:nvGrpSpPr>
        <p:grpSpPr>
          <a:xfrm rot="0">
            <a:off x="11285480" y="1826041"/>
            <a:ext cx="6647160" cy="5932310"/>
            <a:chOff x="0" y="0"/>
            <a:chExt cx="8862880" cy="7909746"/>
          </a:xfrm>
        </p:grpSpPr>
        <p:sp>
          <p:nvSpPr>
            <p:cNvPr name="Freeform 4" id="4"/>
            <p:cNvSpPr/>
            <p:nvPr/>
          </p:nvSpPr>
          <p:spPr>
            <a:xfrm flipH="false" flipV="false" rot="7319081">
              <a:off x="1220792" y="1021664"/>
              <a:ext cx="5661880" cy="5866418"/>
            </a:xfrm>
            <a:custGeom>
              <a:avLst/>
              <a:gdLst/>
              <a:ahLst/>
              <a:cxnLst/>
              <a:rect r="r" b="b" t="t" l="l"/>
              <a:pathLst>
                <a:path h="5866418" w="5661880">
                  <a:moveTo>
                    <a:pt x="0" y="0"/>
                  </a:moveTo>
                  <a:lnTo>
                    <a:pt x="5661880" y="0"/>
                  </a:lnTo>
                  <a:lnTo>
                    <a:pt x="5661880" y="5866418"/>
                  </a:lnTo>
                  <a:lnTo>
                    <a:pt x="0" y="5866418"/>
                  </a:lnTo>
                  <a:lnTo>
                    <a:pt x="0" y="0"/>
                  </a:lnTo>
                  <a:close/>
                </a:path>
              </a:pathLst>
            </a:custGeom>
            <a:blipFill>
              <a:blip r:embed="rId2"/>
              <a:stretch>
                <a:fillRect l="-2863" t="0" r="-2863" b="0"/>
              </a:stretch>
            </a:blipFill>
          </p:spPr>
        </p:sp>
        <p:sp>
          <p:nvSpPr>
            <p:cNvPr name="Freeform 5" id="5"/>
            <p:cNvSpPr/>
            <p:nvPr/>
          </p:nvSpPr>
          <p:spPr>
            <a:xfrm flipH="false" flipV="false" rot="0">
              <a:off x="0" y="2177526"/>
              <a:ext cx="8862880" cy="5561457"/>
            </a:xfrm>
            <a:custGeom>
              <a:avLst/>
              <a:gdLst/>
              <a:ahLst/>
              <a:cxnLst/>
              <a:rect r="r" b="b" t="t" l="l"/>
              <a:pathLst>
                <a:path h="5561457" w="8862880">
                  <a:moveTo>
                    <a:pt x="0" y="0"/>
                  </a:moveTo>
                  <a:lnTo>
                    <a:pt x="8862880" y="0"/>
                  </a:lnTo>
                  <a:lnTo>
                    <a:pt x="8862880" y="5561457"/>
                  </a:lnTo>
                  <a:lnTo>
                    <a:pt x="0" y="5561457"/>
                  </a:lnTo>
                  <a:lnTo>
                    <a:pt x="0" y="0"/>
                  </a:lnTo>
                  <a:close/>
                </a:path>
              </a:pathLst>
            </a:custGeom>
            <a:blipFill>
              <a:blip r:embed="rId3"/>
              <a:stretch>
                <a:fillRect l="0" t="0" r="0" b="0"/>
              </a:stretch>
            </a:blipFill>
          </p:spPr>
        </p:sp>
        <p:sp>
          <p:nvSpPr>
            <p:cNvPr name="Freeform 6" id="6"/>
            <p:cNvSpPr/>
            <p:nvPr/>
          </p:nvSpPr>
          <p:spPr>
            <a:xfrm flipH="true" flipV="false" rot="-10650069">
              <a:off x="909084" y="1456041"/>
              <a:ext cx="7044712" cy="4070293"/>
            </a:xfrm>
            <a:custGeom>
              <a:avLst/>
              <a:gdLst/>
              <a:ahLst/>
              <a:cxnLst/>
              <a:rect r="r" b="b" t="t" l="l"/>
              <a:pathLst>
                <a:path h="4070293" w="7044712">
                  <a:moveTo>
                    <a:pt x="7044712" y="0"/>
                  </a:moveTo>
                  <a:lnTo>
                    <a:pt x="0" y="0"/>
                  </a:lnTo>
                  <a:lnTo>
                    <a:pt x="0" y="4070293"/>
                  </a:lnTo>
                  <a:lnTo>
                    <a:pt x="7044712" y="4070293"/>
                  </a:lnTo>
                  <a:lnTo>
                    <a:pt x="7044712" y="0"/>
                  </a:lnTo>
                  <a:close/>
                </a:path>
              </a:pathLst>
            </a:custGeom>
            <a:blipFill>
              <a:blip r:embed="rId4"/>
              <a:stretch>
                <a:fillRect l="-483" t="0" r="0" b="0"/>
              </a:stretch>
            </a:blipFill>
          </p:spPr>
        </p:sp>
      </p:grpSp>
      <p:sp>
        <p:nvSpPr>
          <p:cNvPr name="Freeform 7" id="7"/>
          <p:cNvSpPr/>
          <p:nvPr/>
        </p:nvSpPr>
        <p:spPr>
          <a:xfrm flipH="false" flipV="false" rot="0">
            <a:off x="10579726" y="6963196"/>
            <a:ext cx="7530594" cy="6647608"/>
          </a:xfrm>
          <a:custGeom>
            <a:avLst/>
            <a:gdLst/>
            <a:ahLst/>
            <a:cxnLst/>
            <a:rect r="r" b="b" t="t" l="l"/>
            <a:pathLst>
              <a:path h="6647608" w="7530594">
                <a:moveTo>
                  <a:pt x="0" y="0"/>
                </a:moveTo>
                <a:lnTo>
                  <a:pt x="7530594" y="0"/>
                </a:lnTo>
                <a:lnTo>
                  <a:pt x="7530594" y="6647608"/>
                </a:lnTo>
                <a:lnTo>
                  <a:pt x="0" y="6647608"/>
                </a:lnTo>
                <a:lnTo>
                  <a:pt x="0" y="0"/>
                </a:lnTo>
                <a:close/>
              </a:path>
            </a:pathLst>
          </a:custGeom>
          <a:blipFill>
            <a:blip r:embed="rId5">
              <a:alphaModFix amt="41000"/>
            </a:blip>
            <a:stretch>
              <a:fillRect l="-6749" t="0" r="-6749" b="-16038"/>
            </a:stretch>
          </a:blipFill>
        </p:spPr>
      </p:sp>
      <p:sp>
        <p:nvSpPr>
          <p:cNvPr name="Freeform 8" id="8"/>
          <p:cNvSpPr/>
          <p:nvPr/>
        </p:nvSpPr>
        <p:spPr>
          <a:xfrm flipH="false" flipV="false" rot="-10800000">
            <a:off x="10579726" y="-2973774"/>
            <a:ext cx="6997554" cy="6177069"/>
          </a:xfrm>
          <a:custGeom>
            <a:avLst/>
            <a:gdLst/>
            <a:ahLst/>
            <a:cxnLst/>
            <a:rect r="r" b="b" t="t" l="l"/>
            <a:pathLst>
              <a:path h="6177069" w="6997554">
                <a:moveTo>
                  <a:pt x="0" y="0"/>
                </a:moveTo>
                <a:lnTo>
                  <a:pt x="6997554" y="0"/>
                </a:lnTo>
                <a:lnTo>
                  <a:pt x="6997554" y="6177068"/>
                </a:lnTo>
                <a:lnTo>
                  <a:pt x="0" y="6177068"/>
                </a:lnTo>
                <a:lnTo>
                  <a:pt x="0" y="0"/>
                </a:lnTo>
                <a:close/>
              </a:path>
            </a:pathLst>
          </a:custGeom>
          <a:blipFill>
            <a:blip r:embed="rId5">
              <a:alphaModFix amt="41000"/>
            </a:blip>
            <a:stretch>
              <a:fillRect l="-6749" t="0" r="-6749" b="-16038"/>
            </a:stretch>
          </a:blipFill>
        </p:spPr>
      </p:sp>
      <p:sp>
        <p:nvSpPr>
          <p:cNvPr name="TextBox 9" id="9"/>
          <p:cNvSpPr txBox="true"/>
          <p:nvPr/>
        </p:nvSpPr>
        <p:spPr>
          <a:xfrm rot="0">
            <a:off x="1003499" y="5511038"/>
            <a:ext cx="9815691" cy="1179946"/>
          </a:xfrm>
          <a:prstGeom prst="rect">
            <a:avLst/>
          </a:prstGeom>
        </p:spPr>
        <p:txBody>
          <a:bodyPr anchor="t" rtlCol="false" tIns="0" lIns="0" bIns="0" rIns="0">
            <a:spAutoFit/>
          </a:bodyPr>
          <a:lstStyle/>
          <a:p>
            <a:pPr algn="ctr">
              <a:lnSpc>
                <a:spcPts val="9373"/>
              </a:lnSpc>
              <a:spcBef>
                <a:spcPct val="0"/>
              </a:spcBef>
            </a:pPr>
            <a:r>
              <a:rPr lang="en-US" sz="7498" spc="-322">
                <a:solidFill>
                  <a:srgbClr val="EBC6DC"/>
                </a:solidFill>
                <a:latin typeface="Porcelain"/>
              </a:rPr>
              <a:t>Not All Scars Are Visible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TextBox 2" id="2"/>
          <p:cNvSpPr txBox="true"/>
          <p:nvPr/>
        </p:nvSpPr>
        <p:spPr>
          <a:xfrm rot="0">
            <a:off x="3964131" y="3292759"/>
            <a:ext cx="10359737" cy="2225105"/>
          </a:xfrm>
          <a:prstGeom prst="rect">
            <a:avLst/>
          </a:prstGeom>
        </p:spPr>
        <p:txBody>
          <a:bodyPr anchor="t" rtlCol="false" tIns="0" lIns="0" bIns="0" rIns="0">
            <a:spAutoFit/>
          </a:bodyPr>
          <a:lstStyle/>
          <a:p>
            <a:pPr algn="ctr">
              <a:lnSpc>
                <a:spcPts val="16481"/>
              </a:lnSpc>
            </a:pPr>
            <a:r>
              <a:rPr lang="en-US" sz="11772">
                <a:solidFill>
                  <a:srgbClr val="EBC6DC"/>
                </a:solidFill>
                <a:latin typeface="Aloja"/>
              </a:rPr>
              <a:t>Thank You</a:t>
            </a:r>
          </a:p>
        </p:txBody>
      </p:sp>
      <p:sp>
        <p:nvSpPr>
          <p:cNvPr name="Freeform 3" id="3"/>
          <p:cNvSpPr/>
          <p:nvPr/>
        </p:nvSpPr>
        <p:spPr>
          <a:xfrm flipH="false" flipV="false" rot="0">
            <a:off x="-5990082" y="4626769"/>
            <a:ext cx="9118670" cy="8229600"/>
          </a:xfrm>
          <a:custGeom>
            <a:avLst/>
            <a:gdLst/>
            <a:ahLst/>
            <a:cxnLst/>
            <a:rect r="r" b="b" t="t" l="l"/>
            <a:pathLst>
              <a:path h="8229600" w="9118670">
                <a:moveTo>
                  <a:pt x="0" y="0"/>
                </a:moveTo>
                <a:lnTo>
                  <a:pt x="9118671" y="0"/>
                </a:lnTo>
                <a:lnTo>
                  <a:pt x="9118671"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0">
            <a:off x="15477329" y="-3497401"/>
            <a:ext cx="8762245" cy="7907926"/>
          </a:xfrm>
          <a:custGeom>
            <a:avLst/>
            <a:gdLst/>
            <a:ahLst/>
            <a:cxnLst/>
            <a:rect r="r" b="b" t="t" l="l"/>
            <a:pathLst>
              <a:path h="7907926" w="8762245">
                <a:moveTo>
                  <a:pt x="0" y="0"/>
                </a:moveTo>
                <a:lnTo>
                  <a:pt x="8762246" y="0"/>
                </a:lnTo>
                <a:lnTo>
                  <a:pt x="8762246" y="7907927"/>
                </a:lnTo>
                <a:lnTo>
                  <a:pt x="0" y="7907927"/>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5194379" y="5792230"/>
            <a:ext cx="14022703" cy="17057329"/>
          </a:xfrm>
          <a:custGeom>
            <a:avLst/>
            <a:gdLst/>
            <a:ahLst/>
            <a:cxnLst/>
            <a:rect r="r" b="b" t="t" l="l"/>
            <a:pathLst>
              <a:path h="17057329" w="14022703">
                <a:moveTo>
                  <a:pt x="0" y="0"/>
                </a:moveTo>
                <a:lnTo>
                  <a:pt x="14022703" y="0"/>
                </a:lnTo>
                <a:lnTo>
                  <a:pt x="14022703" y="17057329"/>
                </a:lnTo>
                <a:lnTo>
                  <a:pt x="0" y="17057329"/>
                </a:lnTo>
                <a:lnTo>
                  <a:pt x="0" y="0"/>
                </a:lnTo>
                <a:close/>
              </a:path>
            </a:pathLst>
          </a:custGeom>
          <a:blipFill>
            <a:blip r:embed="rId2">
              <a:alphaModFix amt="26000"/>
            </a:blip>
            <a:stretch>
              <a:fillRect l="-20166" t="0" r="-20166" b="-48620"/>
            </a:stretch>
          </a:blipFill>
        </p:spPr>
      </p:sp>
      <p:sp>
        <p:nvSpPr>
          <p:cNvPr name="Freeform 3" id="3"/>
          <p:cNvSpPr/>
          <p:nvPr/>
        </p:nvSpPr>
        <p:spPr>
          <a:xfrm flipH="false" flipV="false" rot="-6862379">
            <a:off x="13215129" y="-11132851"/>
            <a:ext cx="14022703" cy="17057329"/>
          </a:xfrm>
          <a:custGeom>
            <a:avLst/>
            <a:gdLst/>
            <a:ahLst/>
            <a:cxnLst/>
            <a:rect r="r" b="b" t="t" l="l"/>
            <a:pathLst>
              <a:path h="17057329" w="14022703">
                <a:moveTo>
                  <a:pt x="0" y="0"/>
                </a:moveTo>
                <a:lnTo>
                  <a:pt x="14022703" y="0"/>
                </a:lnTo>
                <a:lnTo>
                  <a:pt x="14022703" y="17057329"/>
                </a:lnTo>
                <a:lnTo>
                  <a:pt x="0" y="17057329"/>
                </a:lnTo>
                <a:lnTo>
                  <a:pt x="0" y="0"/>
                </a:lnTo>
                <a:close/>
              </a:path>
            </a:pathLst>
          </a:custGeom>
          <a:blipFill>
            <a:blip r:embed="rId2">
              <a:alphaModFix amt="32999"/>
            </a:blip>
            <a:stretch>
              <a:fillRect l="-20166" t="0" r="-20166" b="-48620"/>
            </a:stretch>
          </a:blipFill>
        </p:spPr>
      </p:sp>
      <p:sp>
        <p:nvSpPr>
          <p:cNvPr name="Freeform 4" id="4"/>
          <p:cNvSpPr/>
          <p:nvPr/>
        </p:nvSpPr>
        <p:spPr>
          <a:xfrm flipH="false" flipV="false" rot="0">
            <a:off x="12344168" y="6700344"/>
            <a:ext cx="7448522" cy="6722291"/>
          </a:xfrm>
          <a:custGeom>
            <a:avLst/>
            <a:gdLst/>
            <a:ahLst/>
            <a:cxnLst/>
            <a:rect r="r" b="b" t="t" l="l"/>
            <a:pathLst>
              <a:path h="6722291" w="7448522">
                <a:moveTo>
                  <a:pt x="0" y="0"/>
                </a:moveTo>
                <a:lnTo>
                  <a:pt x="7448522" y="0"/>
                </a:lnTo>
                <a:lnTo>
                  <a:pt x="7448522" y="6722291"/>
                </a:lnTo>
                <a:lnTo>
                  <a:pt x="0" y="6722291"/>
                </a:lnTo>
                <a:lnTo>
                  <a:pt x="0" y="0"/>
                </a:lnTo>
                <a:close/>
              </a:path>
            </a:pathLst>
          </a:custGeom>
          <a:blipFill>
            <a:blip r:embed="rId3"/>
            <a:stretch>
              <a:fillRect l="0" t="0" r="0" b="0"/>
            </a:stretch>
          </a:blipFill>
        </p:spPr>
      </p:sp>
      <p:sp>
        <p:nvSpPr>
          <p:cNvPr name="Freeform 5" id="5"/>
          <p:cNvSpPr/>
          <p:nvPr/>
        </p:nvSpPr>
        <p:spPr>
          <a:xfrm flipH="false" flipV="false" rot="0">
            <a:off x="14263366" y="4681088"/>
            <a:ext cx="3610126" cy="5241562"/>
          </a:xfrm>
          <a:custGeom>
            <a:avLst/>
            <a:gdLst/>
            <a:ahLst/>
            <a:cxnLst/>
            <a:rect r="r" b="b" t="t" l="l"/>
            <a:pathLst>
              <a:path h="5241562" w="3610126">
                <a:moveTo>
                  <a:pt x="0" y="0"/>
                </a:moveTo>
                <a:lnTo>
                  <a:pt x="3610126" y="0"/>
                </a:lnTo>
                <a:lnTo>
                  <a:pt x="3610126" y="5241563"/>
                </a:lnTo>
                <a:lnTo>
                  <a:pt x="0" y="5241563"/>
                </a:lnTo>
                <a:lnTo>
                  <a:pt x="0" y="0"/>
                </a:lnTo>
                <a:close/>
              </a:path>
            </a:pathLst>
          </a:custGeom>
          <a:blipFill>
            <a:blip r:embed="rId4"/>
            <a:stretch>
              <a:fillRect l="0" t="0" r="0" b="0"/>
            </a:stretch>
          </a:blipFill>
        </p:spPr>
      </p:sp>
      <p:sp>
        <p:nvSpPr>
          <p:cNvPr name="Freeform 6" id="6"/>
          <p:cNvSpPr/>
          <p:nvPr/>
        </p:nvSpPr>
        <p:spPr>
          <a:xfrm flipH="false" flipV="false" rot="0">
            <a:off x="-497137" y="677473"/>
            <a:ext cx="8716322" cy="1774960"/>
          </a:xfrm>
          <a:custGeom>
            <a:avLst/>
            <a:gdLst/>
            <a:ahLst/>
            <a:cxnLst/>
            <a:rect r="r" b="b" t="t" l="l"/>
            <a:pathLst>
              <a:path h="1774960" w="8716322">
                <a:moveTo>
                  <a:pt x="0" y="0"/>
                </a:moveTo>
                <a:lnTo>
                  <a:pt x="8716322" y="0"/>
                </a:lnTo>
                <a:lnTo>
                  <a:pt x="8716322" y="1774960"/>
                </a:lnTo>
                <a:lnTo>
                  <a:pt x="0" y="1774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0" y="1057275"/>
            <a:ext cx="8219185" cy="994215"/>
          </a:xfrm>
          <a:prstGeom prst="rect">
            <a:avLst/>
          </a:prstGeom>
        </p:spPr>
        <p:txBody>
          <a:bodyPr anchor="t" rtlCol="false" tIns="0" lIns="0" bIns="0" rIns="0">
            <a:spAutoFit/>
          </a:bodyPr>
          <a:lstStyle/>
          <a:p>
            <a:pPr algn="ctr">
              <a:lnSpc>
                <a:spcPts val="7754"/>
              </a:lnSpc>
            </a:pPr>
            <a:r>
              <a:rPr lang="en-US" sz="6742">
                <a:solidFill>
                  <a:srgbClr val="000000"/>
                </a:solidFill>
                <a:latin typeface="Corben"/>
              </a:rPr>
              <a:t>MENTAL HEALTH</a:t>
            </a:r>
          </a:p>
        </p:txBody>
      </p:sp>
      <p:sp>
        <p:nvSpPr>
          <p:cNvPr name="TextBox 8" id="8"/>
          <p:cNvSpPr txBox="true"/>
          <p:nvPr/>
        </p:nvSpPr>
        <p:spPr>
          <a:xfrm rot="0">
            <a:off x="0" y="2967338"/>
            <a:ext cx="14566579" cy="1277737"/>
          </a:xfrm>
          <a:prstGeom prst="rect">
            <a:avLst/>
          </a:prstGeom>
        </p:spPr>
        <p:txBody>
          <a:bodyPr anchor="t" rtlCol="false" tIns="0" lIns="0" bIns="0" rIns="0">
            <a:spAutoFit/>
          </a:bodyPr>
          <a:lstStyle/>
          <a:p>
            <a:pPr marL="958959" indent="-479479" lvl="1">
              <a:lnSpc>
                <a:spcPts val="5019"/>
              </a:lnSpc>
              <a:buFont typeface="Arial"/>
              <a:buChar char="•"/>
            </a:pPr>
            <a:r>
              <a:rPr lang="en-US" sz="4441" spc="-115">
                <a:solidFill>
                  <a:srgbClr val="EBC6DC"/>
                </a:solidFill>
                <a:latin typeface="Josefin Slab"/>
              </a:rPr>
              <a:t>Mental health is a positive concept. It encompasses our emotions, our psyche, and our social interactions.</a:t>
            </a:r>
          </a:p>
        </p:txBody>
      </p:sp>
      <p:sp>
        <p:nvSpPr>
          <p:cNvPr name="TextBox 9" id="9"/>
          <p:cNvSpPr txBox="true"/>
          <p:nvPr/>
        </p:nvSpPr>
        <p:spPr>
          <a:xfrm rot="0">
            <a:off x="0" y="4759425"/>
            <a:ext cx="14566579" cy="3163687"/>
          </a:xfrm>
          <a:prstGeom prst="rect">
            <a:avLst/>
          </a:prstGeom>
        </p:spPr>
        <p:txBody>
          <a:bodyPr anchor="t" rtlCol="false" tIns="0" lIns="0" bIns="0" rIns="0">
            <a:spAutoFit/>
          </a:bodyPr>
          <a:lstStyle/>
          <a:p>
            <a:pPr marL="958959" indent="-479479" lvl="1">
              <a:lnSpc>
                <a:spcPts val="5019"/>
              </a:lnSpc>
              <a:buFont typeface="Arial"/>
              <a:buChar char="•"/>
            </a:pPr>
            <a:r>
              <a:rPr lang="en-US" sz="4441" spc="-190">
                <a:solidFill>
                  <a:srgbClr val="EBC6DC"/>
                </a:solidFill>
                <a:latin typeface="Josefin Slab"/>
              </a:rPr>
              <a:t>Good mental health is not just about not being sick; it means feeling well in every way. When we are mentally healthy, we can use our skills, handle stress, do good work, and help our community.</a:t>
            </a:r>
          </a:p>
          <a:p>
            <a:pPr>
              <a:lnSpc>
                <a:spcPts val="501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007650" y="5748510"/>
            <a:ext cx="8174466" cy="7377455"/>
          </a:xfrm>
          <a:custGeom>
            <a:avLst/>
            <a:gdLst/>
            <a:ahLst/>
            <a:cxnLst/>
            <a:rect r="r" b="b" t="t" l="l"/>
            <a:pathLst>
              <a:path h="7377455" w="8174466">
                <a:moveTo>
                  <a:pt x="0" y="0"/>
                </a:moveTo>
                <a:lnTo>
                  <a:pt x="8174466" y="0"/>
                </a:lnTo>
                <a:lnTo>
                  <a:pt x="8174466" y="7377455"/>
                </a:lnTo>
                <a:lnTo>
                  <a:pt x="0" y="7377455"/>
                </a:lnTo>
                <a:lnTo>
                  <a:pt x="0" y="0"/>
                </a:lnTo>
                <a:close/>
              </a:path>
            </a:pathLst>
          </a:custGeom>
          <a:blipFill>
            <a:blip r:embed="rId2"/>
            <a:stretch>
              <a:fillRect l="0" t="0" r="0" b="0"/>
            </a:stretch>
          </a:blipFill>
        </p:spPr>
      </p:sp>
      <p:sp>
        <p:nvSpPr>
          <p:cNvPr name="TextBox 3" id="3"/>
          <p:cNvSpPr txBox="true"/>
          <p:nvPr/>
        </p:nvSpPr>
        <p:spPr>
          <a:xfrm rot="0">
            <a:off x="958450" y="3523506"/>
            <a:ext cx="16371099" cy="773600"/>
          </a:xfrm>
          <a:prstGeom prst="rect">
            <a:avLst/>
          </a:prstGeom>
        </p:spPr>
        <p:txBody>
          <a:bodyPr anchor="t" rtlCol="false" tIns="0" lIns="0" bIns="0" rIns="0">
            <a:spAutoFit/>
          </a:bodyPr>
          <a:lstStyle/>
          <a:p>
            <a:pPr algn="just">
              <a:lnSpc>
                <a:spcPts val="6385"/>
              </a:lnSpc>
            </a:pPr>
            <a:r>
              <a:rPr lang="en-US" sz="4561">
                <a:solidFill>
                  <a:srgbClr val="EBC6DC"/>
                </a:solidFill>
                <a:latin typeface="Playfair Display"/>
              </a:rPr>
              <a:t>Loneliness declared in pandemic: 1 in 4 adults suffering from it</a:t>
            </a:r>
          </a:p>
        </p:txBody>
      </p:sp>
      <p:sp>
        <p:nvSpPr>
          <p:cNvPr name="TextBox 4" id="4"/>
          <p:cNvSpPr txBox="true"/>
          <p:nvPr/>
        </p:nvSpPr>
        <p:spPr>
          <a:xfrm rot="0">
            <a:off x="5166816" y="938054"/>
            <a:ext cx="7954369" cy="2178648"/>
          </a:xfrm>
          <a:prstGeom prst="rect">
            <a:avLst/>
          </a:prstGeom>
        </p:spPr>
        <p:txBody>
          <a:bodyPr anchor="t" rtlCol="false" tIns="0" lIns="0" bIns="0" rIns="0">
            <a:spAutoFit/>
          </a:bodyPr>
          <a:lstStyle/>
          <a:p>
            <a:pPr algn="ctr">
              <a:lnSpc>
                <a:spcPts val="8761"/>
              </a:lnSpc>
            </a:pPr>
            <a:r>
              <a:rPr lang="en-US" sz="6258" spc="-143">
                <a:solidFill>
                  <a:srgbClr val="E17BBA"/>
                </a:solidFill>
                <a:latin typeface="Black Mango"/>
              </a:rPr>
              <a:t>IT IS MORE COMMON THAN YOU THINK</a:t>
            </a:r>
          </a:p>
        </p:txBody>
      </p:sp>
      <p:grpSp>
        <p:nvGrpSpPr>
          <p:cNvPr name="Group 5" id="5"/>
          <p:cNvGrpSpPr/>
          <p:nvPr/>
        </p:nvGrpSpPr>
        <p:grpSpPr>
          <a:xfrm rot="0">
            <a:off x="0" y="4297148"/>
            <a:ext cx="3509850" cy="5340114"/>
            <a:chOff x="0" y="0"/>
            <a:chExt cx="4679800" cy="7120152"/>
          </a:xfrm>
        </p:grpSpPr>
        <p:sp>
          <p:nvSpPr>
            <p:cNvPr name="Freeform 6" id="6"/>
            <p:cNvSpPr/>
            <p:nvPr/>
          </p:nvSpPr>
          <p:spPr>
            <a:xfrm flipH="false" flipV="false" rot="-857413">
              <a:off x="354544" y="437908"/>
              <a:ext cx="3970713" cy="3370487"/>
            </a:xfrm>
            <a:custGeom>
              <a:avLst/>
              <a:gdLst/>
              <a:ahLst/>
              <a:cxnLst/>
              <a:rect r="r" b="b" t="t" l="l"/>
              <a:pathLst>
                <a:path h="3370487" w="3970713">
                  <a:moveTo>
                    <a:pt x="0" y="0"/>
                  </a:moveTo>
                  <a:lnTo>
                    <a:pt x="3970712" y="0"/>
                  </a:lnTo>
                  <a:lnTo>
                    <a:pt x="3970712" y="3370487"/>
                  </a:lnTo>
                  <a:lnTo>
                    <a:pt x="0" y="3370487"/>
                  </a:lnTo>
                  <a:lnTo>
                    <a:pt x="0" y="0"/>
                  </a:lnTo>
                  <a:close/>
                </a:path>
              </a:pathLst>
            </a:custGeom>
            <a:blipFill>
              <a:blip r:embed="rId3"/>
              <a:stretch>
                <a:fillRect l="0" t="0" r="0" b="-64670"/>
              </a:stretch>
            </a:blipFill>
          </p:spPr>
        </p:sp>
        <p:sp>
          <p:nvSpPr>
            <p:cNvPr name="Freeform 7" id="7"/>
            <p:cNvSpPr/>
            <p:nvPr/>
          </p:nvSpPr>
          <p:spPr>
            <a:xfrm flipH="false" flipV="false" rot="-87152">
              <a:off x="3266057" y="2286917"/>
              <a:ext cx="558034" cy="446008"/>
            </a:xfrm>
            <a:custGeom>
              <a:avLst/>
              <a:gdLst/>
              <a:ahLst/>
              <a:cxnLst/>
              <a:rect r="r" b="b" t="t" l="l"/>
              <a:pathLst>
                <a:path h="446008" w="558034">
                  <a:moveTo>
                    <a:pt x="0" y="0"/>
                  </a:moveTo>
                  <a:lnTo>
                    <a:pt x="558035" y="0"/>
                  </a:lnTo>
                  <a:lnTo>
                    <a:pt x="558035" y="446008"/>
                  </a:lnTo>
                  <a:lnTo>
                    <a:pt x="0" y="446008"/>
                  </a:lnTo>
                  <a:lnTo>
                    <a:pt x="0" y="0"/>
                  </a:lnTo>
                  <a:close/>
                </a:path>
              </a:pathLst>
            </a:custGeom>
            <a:blipFill>
              <a:blip r:embed="rId3"/>
              <a:stretch>
                <a:fillRect l="-109749" t="0" r="-183980" b="-588585"/>
              </a:stretch>
            </a:blipFill>
          </p:spPr>
        </p:sp>
        <p:sp>
          <p:nvSpPr>
            <p:cNvPr name="Freeform 8" id="8"/>
            <p:cNvSpPr/>
            <p:nvPr/>
          </p:nvSpPr>
          <p:spPr>
            <a:xfrm flipH="false" flipV="false" rot="-1502489">
              <a:off x="1694003" y="2744913"/>
              <a:ext cx="547275" cy="437408"/>
            </a:xfrm>
            <a:custGeom>
              <a:avLst/>
              <a:gdLst/>
              <a:ahLst/>
              <a:cxnLst/>
              <a:rect r="r" b="b" t="t" l="l"/>
              <a:pathLst>
                <a:path h="437408" w="547275">
                  <a:moveTo>
                    <a:pt x="0" y="0"/>
                  </a:moveTo>
                  <a:lnTo>
                    <a:pt x="547275" y="0"/>
                  </a:lnTo>
                  <a:lnTo>
                    <a:pt x="547275" y="437408"/>
                  </a:lnTo>
                  <a:lnTo>
                    <a:pt x="0" y="437408"/>
                  </a:lnTo>
                  <a:lnTo>
                    <a:pt x="0" y="0"/>
                  </a:lnTo>
                  <a:close/>
                </a:path>
              </a:pathLst>
            </a:custGeom>
            <a:blipFill>
              <a:blip r:embed="rId3"/>
              <a:stretch>
                <a:fillRect l="-109749" t="0" r="-183980" b="-588585"/>
              </a:stretch>
            </a:blipFill>
          </p:spPr>
        </p:sp>
        <p:sp>
          <p:nvSpPr>
            <p:cNvPr name="Freeform 9" id="9"/>
            <p:cNvSpPr/>
            <p:nvPr/>
          </p:nvSpPr>
          <p:spPr>
            <a:xfrm flipH="false" flipV="false" rot="0">
              <a:off x="799090" y="2598812"/>
              <a:ext cx="3626492" cy="4521340"/>
            </a:xfrm>
            <a:custGeom>
              <a:avLst/>
              <a:gdLst/>
              <a:ahLst/>
              <a:cxnLst/>
              <a:rect r="r" b="b" t="t" l="l"/>
              <a:pathLst>
                <a:path h="4521340" w="3626492">
                  <a:moveTo>
                    <a:pt x="0" y="0"/>
                  </a:moveTo>
                  <a:lnTo>
                    <a:pt x="3626492" y="0"/>
                  </a:lnTo>
                  <a:lnTo>
                    <a:pt x="3626492" y="4521340"/>
                  </a:lnTo>
                  <a:lnTo>
                    <a:pt x="0" y="4521340"/>
                  </a:lnTo>
                  <a:lnTo>
                    <a:pt x="0" y="0"/>
                  </a:lnTo>
                  <a:close/>
                </a:path>
              </a:pathLst>
            </a:custGeom>
            <a:blipFill>
              <a:blip r:embed="rId4"/>
              <a:stretch>
                <a:fillRect l="0" t="0" r="0" b="0"/>
              </a:stretch>
            </a:blipFill>
          </p:spPr>
        </p:sp>
      </p:grpSp>
      <p:sp>
        <p:nvSpPr>
          <p:cNvPr name="Freeform 10" id="10"/>
          <p:cNvSpPr/>
          <p:nvPr/>
        </p:nvSpPr>
        <p:spPr>
          <a:xfrm flipH="false" flipV="false" rot="0">
            <a:off x="-244636" y="7149821"/>
            <a:ext cx="6857853" cy="6189213"/>
          </a:xfrm>
          <a:custGeom>
            <a:avLst/>
            <a:gdLst/>
            <a:ahLst/>
            <a:cxnLst/>
            <a:rect r="r" b="b" t="t" l="l"/>
            <a:pathLst>
              <a:path h="6189213" w="6857853">
                <a:moveTo>
                  <a:pt x="0" y="0"/>
                </a:moveTo>
                <a:lnTo>
                  <a:pt x="6857853" y="0"/>
                </a:lnTo>
                <a:lnTo>
                  <a:pt x="6857853" y="6189212"/>
                </a:lnTo>
                <a:lnTo>
                  <a:pt x="0" y="6189212"/>
                </a:lnTo>
                <a:lnTo>
                  <a:pt x="0" y="0"/>
                </a:lnTo>
                <a:close/>
              </a:path>
            </a:pathLst>
          </a:custGeom>
          <a:blipFill>
            <a:blip r:embed="rId2"/>
            <a:stretch>
              <a:fillRect l="0" t="0" r="0" b="0"/>
            </a:stretch>
          </a:blipFill>
        </p:spPr>
      </p:sp>
      <p:sp>
        <p:nvSpPr>
          <p:cNvPr name="Freeform 11" id="11"/>
          <p:cNvSpPr/>
          <p:nvPr/>
        </p:nvSpPr>
        <p:spPr>
          <a:xfrm flipH="false" flipV="false" rot="0">
            <a:off x="13433055" y="-3660146"/>
            <a:ext cx="7508973" cy="6776848"/>
          </a:xfrm>
          <a:custGeom>
            <a:avLst/>
            <a:gdLst/>
            <a:ahLst/>
            <a:cxnLst/>
            <a:rect r="r" b="b" t="t" l="l"/>
            <a:pathLst>
              <a:path h="6776848" w="7508973">
                <a:moveTo>
                  <a:pt x="0" y="0"/>
                </a:moveTo>
                <a:lnTo>
                  <a:pt x="7508973" y="0"/>
                </a:lnTo>
                <a:lnTo>
                  <a:pt x="7508973" y="6776847"/>
                </a:lnTo>
                <a:lnTo>
                  <a:pt x="0" y="6776847"/>
                </a:lnTo>
                <a:lnTo>
                  <a:pt x="0" y="0"/>
                </a:lnTo>
                <a:close/>
              </a:path>
            </a:pathLst>
          </a:custGeom>
          <a:blipFill>
            <a:blip r:embed="rId2"/>
            <a:stretch>
              <a:fillRect l="0" t="0" r="0" b="0"/>
            </a:stretch>
          </a:blipFill>
        </p:spPr>
      </p:sp>
      <p:sp>
        <p:nvSpPr>
          <p:cNvPr name="TextBox 12" id="12"/>
          <p:cNvSpPr txBox="true"/>
          <p:nvPr/>
        </p:nvSpPr>
        <p:spPr>
          <a:xfrm rot="0">
            <a:off x="4883835" y="6044016"/>
            <a:ext cx="8520329" cy="632220"/>
          </a:xfrm>
          <a:prstGeom prst="rect">
            <a:avLst/>
          </a:prstGeom>
        </p:spPr>
        <p:txBody>
          <a:bodyPr anchor="t" rtlCol="false" tIns="0" lIns="0" bIns="0" rIns="0">
            <a:spAutoFit/>
          </a:bodyPr>
          <a:lstStyle/>
          <a:p>
            <a:pPr algn="ctr">
              <a:lnSpc>
                <a:spcPts val="4922"/>
              </a:lnSpc>
              <a:spcBef>
                <a:spcPct val="0"/>
              </a:spcBef>
            </a:pPr>
            <a:r>
              <a:rPr lang="en-US" sz="3937" spc="-169">
                <a:solidFill>
                  <a:srgbClr val="EBC6DC"/>
                </a:solidFill>
                <a:latin typeface="Josefin Slab"/>
              </a:rPr>
              <a:t>Experts say it leads to 30% higher death risks</a:t>
            </a:r>
          </a:p>
        </p:txBody>
      </p:sp>
      <p:sp>
        <p:nvSpPr>
          <p:cNvPr name="TextBox 13" id="13"/>
          <p:cNvSpPr txBox="true"/>
          <p:nvPr/>
        </p:nvSpPr>
        <p:spPr>
          <a:xfrm rot="0">
            <a:off x="4605808" y="4795202"/>
            <a:ext cx="9450003" cy="629920"/>
          </a:xfrm>
          <a:prstGeom prst="rect">
            <a:avLst/>
          </a:prstGeom>
        </p:spPr>
        <p:txBody>
          <a:bodyPr anchor="t" rtlCol="false" tIns="0" lIns="0" bIns="0" rIns="0">
            <a:spAutoFit/>
          </a:bodyPr>
          <a:lstStyle/>
          <a:p>
            <a:pPr algn="just">
              <a:lnSpc>
                <a:spcPts val="5228"/>
              </a:lnSpc>
            </a:pPr>
            <a:r>
              <a:rPr lang="en-US" sz="3734">
                <a:solidFill>
                  <a:srgbClr val="EBC6DC"/>
                </a:solidFill>
                <a:latin typeface="Playfair Display"/>
              </a:rPr>
              <a:t>WHO now looking for those who can treat it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E1D37"/>
        </a:solidFill>
      </p:bgPr>
    </p:bg>
    <p:spTree>
      <p:nvGrpSpPr>
        <p:cNvPr id="1" name=""/>
        <p:cNvGrpSpPr/>
        <p:nvPr/>
      </p:nvGrpSpPr>
      <p:grpSpPr>
        <a:xfrm>
          <a:off x="0" y="0"/>
          <a:ext cx="0" cy="0"/>
          <a:chOff x="0" y="0"/>
          <a:chExt cx="0" cy="0"/>
        </a:xfrm>
      </p:grpSpPr>
      <p:sp>
        <p:nvSpPr>
          <p:cNvPr name="Freeform 2" id="2"/>
          <p:cNvSpPr/>
          <p:nvPr/>
        </p:nvSpPr>
        <p:spPr>
          <a:xfrm flipH="false" flipV="false" rot="0">
            <a:off x="9958745" y="2882214"/>
            <a:ext cx="14601111" cy="9915461"/>
          </a:xfrm>
          <a:custGeom>
            <a:avLst/>
            <a:gdLst/>
            <a:ahLst/>
            <a:cxnLst/>
            <a:rect r="r" b="b" t="t" l="l"/>
            <a:pathLst>
              <a:path h="9915461" w="14601111">
                <a:moveTo>
                  <a:pt x="0" y="0"/>
                </a:moveTo>
                <a:lnTo>
                  <a:pt x="14601110" y="0"/>
                </a:lnTo>
                <a:lnTo>
                  <a:pt x="14601110" y="9915460"/>
                </a:lnTo>
                <a:lnTo>
                  <a:pt x="0" y="9915460"/>
                </a:lnTo>
                <a:lnTo>
                  <a:pt x="0" y="0"/>
                </a:lnTo>
                <a:close/>
              </a:path>
            </a:pathLst>
          </a:custGeom>
          <a:blipFill>
            <a:blip r:embed="rId2">
              <a:alphaModFix amt="29000"/>
            </a:blip>
            <a:stretch>
              <a:fillRect l="-579" t="0" r="-579" b="-34439"/>
            </a:stretch>
          </a:blipFill>
        </p:spPr>
      </p:sp>
      <p:sp>
        <p:nvSpPr>
          <p:cNvPr name="Freeform 3" id="3"/>
          <p:cNvSpPr/>
          <p:nvPr/>
        </p:nvSpPr>
        <p:spPr>
          <a:xfrm flipH="false" flipV="false" rot="0">
            <a:off x="-3465788" y="-9229468"/>
            <a:ext cx="14601111" cy="13190001"/>
          </a:xfrm>
          <a:custGeom>
            <a:avLst/>
            <a:gdLst/>
            <a:ahLst/>
            <a:cxnLst/>
            <a:rect r="r" b="b" t="t" l="l"/>
            <a:pathLst>
              <a:path h="13190001" w="14601111">
                <a:moveTo>
                  <a:pt x="0" y="0"/>
                </a:moveTo>
                <a:lnTo>
                  <a:pt x="14601111" y="0"/>
                </a:lnTo>
                <a:lnTo>
                  <a:pt x="14601111" y="13190002"/>
                </a:lnTo>
                <a:lnTo>
                  <a:pt x="0" y="13190002"/>
                </a:lnTo>
                <a:lnTo>
                  <a:pt x="0" y="0"/>
                </a:lnTo>
                <a:close/>
              </a:path>
            </a:pathLst>
          </a:custGeom>
          <a:blipFill>
            <a:blip r:embed="rId2">
              <a:alphaModFix amt="28000"/>
            </a:blip>
            <a:stretch>
              <a:fillRect l="-579" t="0" r="-579" b="-1063"/>
            </a:stretch>
          </a:blipFill>
        </p:spPr>
      </p:sp>
      <p:sp>
        <p:nvSpPr>
          <p:cNvPr name="TextBox 4" id="4"/>
          <p:cNvSpPr txBox="true"/>
          <p:nvPr/>
        </p:nvSpPr>
        <p:spPr>
          <a:xfrm rot="0">
            <a:off x="2328590" y="3970059"/>
            <a:ext cx="13630820" cy="3382941"/>
          </a:xfrm>
          <a:prstGeom prst="rect">
            <a:avLst/>
          </a:prstGeom>
        </p:spPr>
        <p:txBody>
          <a:bodyPr anchor="t" rtlCol="false" tIns="0" lIns="0" bIns="0" rIns="0">
            <a:spAutoFit/>
          </a:bodyPr>
          <a:lstStyle/>
          <a:p>
            <a:pPr algn="ctr">
              <a:lnSpc>
                <a:spcPts val="4436"/>
              </a:lnSpc>
            </a:pPr>
            <a:r>
              <a:rPr lang="en-US" sz="3996">
                <a:solidFill>
                  <a:srgbClr val="EBC6DC"/>
                </a:solidFill>
                <a:latin typeface="Josefin Slab"/>
              </a:rPr>
              <a:t>Our aim is to address the limited access to mental health support and the stigma surrounding mental health issues. People often struggle due to factors like limited access to professionals, fear of stigma, high costs.</a:t>
            </a:r>
          </a:p>
          <a:p>
            <a:pPr algn="ctr">
              <a:lnSpc>
                <a:spcPts val="4436"/>
              </a:lnSpc>
            </a:pPr>
            <a:r>
              <a:rPr lang="en-US" sz="3996">
                <a:solidFill>
                  <a:srgbClr val="EBC6DC"/>
                </a:solidFill>
                <a:latin typeface="Josefin Slab"/>
              </a:rPr>
              <a:t>We endeavor to achieve this by offering live sessions and mental healthcare advisor bot.</a:t>
            </a:r>
          </a:p>
        </p:txBody>
      </p:sp>
      <p:grpSp>
        <p:nvGrpSpPr>
          <p:cNvPr name="Group 5" id="5"/>
          <p:cNvGrpSpPr/>
          <p:nvPr/>
        </p:nvGrpSpPr>
        <p:grpSpPr>
          <a:xfrm rot="0">
            <a:off x="15097457" y="7839944"/>
            <a:ext cx="1723907" cy="1589053"/>
            <a:chOff x="0" y="0"/>
            <a:chExt cx="2298542" cy="2118737"/>
          </a:xfrm>
        </p:grpSpPr>
        <p:sp>
          <p:nvSpPr>
            <p:cNvPr name="Freeform 6" id="6"/>
            <p:cNvSpPr/>
            <p:nvPr/>
          </p:nvSpPr>
          <p:spPr>
            <a:xfrm flipH="false" flipV="false" rot="0">
              <a:off x="0" y="213086"/>
              <a:ext cx="2265261" cy="1905651"/>
            </a:xfrm>
            <a:custGeom>
              <a:avLst/>
              <a:gdLst/>
              <a:ahLst/>
              <a:cxnLst/>
              <a:rect r="r" b="b" t="t" l="l"/>
              <a:pathLst>
                <a:path h="1905651" w="2265261">
                  <a:moveTo>
                    <a:pt x="0" y="0"/>
                  </a:moveTo>
                  <a:lnTo>
                    <a:pt x="2265261" y="0"/>
                  </a:lnTo>
                  <a:lnTo>
                    <a:pt x="2265261" y="1905651"/>
                  </a:lnTo>
                  <a:lnTo>
                    <a:pt x="0" y="1905651"/>
                  </a:lnTo>
                  <a:lnTo>
                    <a:pt x="0" y="0"/>
                  </a:lnTo>
                  <a:close/>
                </a:path>
              </a:pathLst>
            </a:custGeom>
            <a:blipFill>
              <a:blip r:embed="rId3"/>
              <a:stretch>
                <a:fillRect l="0" t="0" r="0" b="0"/>
              </a:stretch>
            </a:blipFill>
          </p:spPr>
        </p:sp>
        <p:sp>
          <p:nvSpPr>
            <p:cNvPr name="Freeform 7" id="7"/>
            <p:cNvSpPr/>
            <p:nvPr/>
          </p:nvSpPr>
          <p:spPr>
            <a:xfrm flipH="false" flipV="false" rot="0">
              <a:off x="1132631" y="0"/>
              <a:ext cx="1165912" cy="1165912"/>
            </a:xfrm>
            <a:custGeom>
              <a:avLst/>
              <a:gdLst/>
              <a:ahLst/>
              <a:cxnLst/>
              <a:rect r="r" b="b" t="t" l="l"/>
              <a:pathLst>
                <a:path h="1165912" w="1165912">
                  <a:moveTo>
                    <a:pt x="0" y="0"/>
                  </a:moveTo>
                  <a:lnTo>
                    <a:pt x="1165911" y="0"/>
                  </a:lnTo>
                  <a:lnTo>
                    <a:pt x="1165911" y="1165912"/>
                  </a:lnTo>
                  <a:lnTo>
                    <a:pt x="0" y="11659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8" id="8"/>
          <p:cNvSpPr txBox="true"/>
          <p:nvPr/>
        </p:nvSpPr>
        <p:spPr>
          <a:xfrm rot="0">
            <a:off x="7574879" y="1937365"/>
            <a:ext cx="3138243" cy="944849"/>
          </a:xfrm>
          <a:prstGeom prst="rect">
            <a:avLst/>
          </a:prstGeom>
        </p:spPr>
        <p:txBody>
          <a:bodyPr anchor="t" rtlCol="false" tIns="0" lIns="0" bIns="0" rIns="0">
            <a:spAutoFit/>
          </a:bodyPr>
          <a:lstStyle/>
          <a:p>
            <a:pPr algn="just">
              <a:lnSpc>
                <a:spcPts val="7771"/>
              </a:lnSpc>
            </a:pPr>
            <a:r>
              <a:rPr lang="en-US" sz="5551">
                <a:solidFill>
                  <a:srgbClr val="E17BBA"/>
                </a:solidFill>
                <a:latin typeface="Playfair Display Bold"/>
              </a:rPr>
              <a:t>Objective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5304261" y="4272079"/>
            <a:ext cx="15334248" cy="11503185"/>
          </a:xfrm>
          <a:custGeom>
            <a:avLst/>
            <a:gdLst/>
            <a:ahLst/>
            <a:cxnLst/>
            <a:rect r="r" b="b" t="t" l="l"/>
            <a:pathLst>
              <a:path h="11503185" w="15334248">
                <a:moveTo>
                  <a:pt x="0" y="0"/>
                </a:moveTo>
                <a:lnTo>
                  <a:pt x="15334248" y="0"/>
                </a:lnTo>
                <a:lnTo>
                  <a:pt x="15334248" y="11503185"/>
                </a:lnTo>
                <a:lnTo>
                  <a:pt x="0" y="11503185"/>
                </a:lnTo>
                <a:lnTo>
                  <a:pt x="0" y="0"/>
                </a:lnTo>
                <a:close/>
              </a:path>
            </a:pathLst>
          </a:custGeom>
          <a:blipFill>
            <a:blip r:embed="rId2">
              <a:alphaModFix amt="31999"/>
            </a:blip>
            <a:stretch>
              <a:fillRect l="-5399" t="0" r="-5399" b="-33298"/>
            </a:stretch>
          </a:blipFill>
        </p:spPr>
      </p:sp>
      <p:sp>
        <p:nvSpPr>
          <p:cNvPr name="TextBox 3" id="3"/>
          <p:cNvSpPr txBox="true"/>
          <p:nvPr/>
        </p:nvSpPr>
        <p:spPr>
          <a:xfrm rot="0">
            <a:off x="627105" y="1963277"/>
            <a:ext cx="18423924" cy="1117971"/>
          </a:xfrm>
          <a:prstGeom prst="rect">
            <a:avLst/>
          </a:prstGeom>
        </p:spPr>
        <p:txBody>
          <a:bodyPr anchor="t" rtlCol="false" tIns="0" lIns="0" bIns="0" rIns="0">
            <a:spAutoFit/>
          </a:bodyPr>
          <a:lstStyle/>
          <a:p>
            <a:pPr>
              <a:lnSpc>
                <a:spcPts val="4348"/>
              </a:lnSpc>
            </a:pPr>
            <a:r>
              <a:rPr lang="en-US" sz="4141" spc="-178">
                <a:solidFill>
                  <a:srgbClr val="EFB7BA"/>
                </a:solidFill>
                <a:latin typeface="Josefin Slab"/>
              </a:rPr>
              <a:t>Healing Minds is a </a:t>
            </a:r>
            <a:r>
              <a:rPr lang="en-US" sz="4141" spc="-178">
                <a:solidFill>
                  <a:srgbClr val="EFB7BA"/>
                </a:solidFill>
                <a:latin typeface="Josefin Slab"/>
              </a:rPr>
              <a:t>mental health and well-being portal that offers an inclusive and anonymous space for individuals seeking support and guidance for their mental health</a:t>
            </a:r>
          </a:p>
        </p:txBody>
      </p:sp>
      <p:sp>
        <p:nvSpPr>
          <p:cNvPr name="Freeform 4" id="4"/>
          <p:cNvSpPr/>
          <p:nvPr/>
        </p:nvSpPr>
        <p:spPr>
          <a:xfrm flipH="false" flipV="false" rot="0">
            <a:off x="-2942030" y="-5108720"/>
            <a:ext cx="7508973" cy="6776848"/>
          </a:xfrm>
          <a:custGeom>
            <a:avLst/>
            <a:gdLst/>
            <a:ahLst/>
            <a:cxnLst/>
            <a:rect r="r" b="b" t="t" l="l"/>
            <a:pathLst>
              <a:path h="6776848" w="7508973">
                <a:moveTo>
                  <a:pt x="0" y="0"/>
                </a:moveTo>
                <a:lnTo>
                  <a:pt x="7508973" y="0"/>
                </a:lnTo>
                <a:lnTo>
                  <a:pt x="7508973" y="6776848"/>
                </a:lnTo>
                <a:lnTo>
                  <a:pt x="0" y="6776848"/>
                </a:lnTo>
                <a:lnTo>
                  <a:pt x="0" y="0"/>
                </a:lnTo>
                <a:close/>
              </a:path>
            </a:pathLst>
          </a:custGeom>
          <a:blipFill>
            <a:blip r:embed="rId3"/>
            <a:stretch>
              <a:fillRect l="0" t="0" r="0" b="0"/>
            </a:stretch>
          </a:blipFill>
        </p:spPr>
      </p:sp>
      <p:sp>
        <p:nvSpPr>
          <p:cNvPr name="Freeform 5" id="5"/>
          <p:cNvSpPr/>
          <p:nvPr/>
        </p:nvSpPr>
        <p:spPr>
          <a:xfrm flipH="false" flipV="false" rot="-647974">
            <a:off x="409494" y="-5513334"/>
            <a:ext cx="6779155" cy="7091806"/>
          </a:xfrm>
          <a:custGeom>
            <a:avLst/>
            <a:gdLst/>
            <a:ahLst/>
            <a:cxnLst/>
            <a:rect r="r" b="b" t="t" l="l"/>
            <a:pathLst>
              <a:path h="7091806" w="6779155">
                <a:moveTo>
                  <a:pt x="0" y="0"/>
                </a:moveTo>
                <a:lnTo>
                  <a:pt x="6779156" y="0"/>
                </a:lnTo>
                <a:lnTo>
                  <a:pt x="6779156" y="7091805"/>
                </a:lnTo>
                <a:lnTo>
                  <a:pt x="0" y="7091805"/>
                </a:lnTo>
                <a:lnTo>
                  <a:pt x="0" y="0"/>
                </a:lnTo>
                <a:close/>
              </a:path>
            </a:pathLst>
          </a:custGeom>
          <a:blipFill>
            <a:blip r:embed="rId3"/>
            <a:stretch>
              <a:fillRect l="-2573" t="0" r="-13339" b="0"/>
            </a:stretch>
          </a:blipFill>
        </p:spPr>
      </p:sp>
      <p:grpSp>
        <p:nvGrpSpPr>
          <p:cNvPr name="Group 6" id="6"/>
          <p:cNvGrpSpPr/>
          <p:nvPr/>
        </p:nvGrpSpPr>
        <p:grpSpPr>
          <a:xfrm rot="0">
            <a:off x="3000757" y="3333292"/>
            <a:ext cx="2920099" cy="599693"/>
            <a:chOff x="0" y="0"/>
            <a:chExt cx="769080" cy="157944"/>
          </a:xfrm>
        </p:grpSpPr>
        <p:sp>
          <p:nvSpPr>
            <p:cNvPr name="Freeform 7" id="7"/>
            <p:cNvSpPr/>
            <p:nvPr/>
          </p:nvSpPr>
          <p:spPr>
            <a:xfrm flipH="false" flipV="false" rot="0">
              <a:off x="0" y="0"/>
              <a:ext cx="769080" cy="157944"/>
            </a:xfrm>
            <a:custGeom>
              <a:avLst/>
              <a:gdLst/>
              <a:ahLst/>
              <a:cxnLst/>
              <a:rect r="r" b="b" t="t" l="l"/>
              <a:pathLst>
                <a:path h="157944" w="769080">
                  <a:moveTo>
                    <a:pt x="0" y="0"/>
                  </a:moveTo>
                  <a:lnTo>
                    <a:pt x="769080" y="0"/>
                  </a:lnTo>
                  <a:lnTo>
                    <a:pt x="769080" y="157944"/>
                  </a:lnTo>
                  <a:lnTo>
                    <a:pt x="0" y="157944"/>
                  </a:lnTo>
                  <a:close/>
                </a:path>
              </a:pathLst>
            </a:custGeom>
            <a:solidFill>
              <a:srgbClr val="E665B5"/>
            </a:solidFill>
          </p:spPr>
        </p:sp>
        <p:sp>
          <p:nvSpPr>
            <p:cNvPr name="TextBox 8" id="8"/>
            <p:cNvSpPr txBox="true"/>
            <p:nvPr/>
          </p:nvSpPr>
          <p:spPr>
            <a:xfrm>
              <a:off x="0" y="-47625"/>
              <a:ext cx="769080" cy="20556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39308" y="3344800"/>
            <a:ext cx="8455270" cy="2438400"/>
          </a:xfrm>
          <a:prstGeom prst="rect">
            <a:avLst/>
          </a:prstGeom>
        </p:spPr>
        <p:txBody>
          <a:bodyPr anchor="t" rtlCol="false" tIns="0" lIns="0" bIns="0" rIns="0">
            <a:spAutoFit/>
          </a:bodyPr>
          <a:lstStyle/>
          <a:p>
            <a:pPr algn="ctr">
              <a:lnSpc>
                <a:spcPts val="3806"/>
              </a:lnSpc>
            </a:pPr>
            <a:r>
              <a:rPr lang="en-US" sz="3172" spc="-136">
                <a:solidFill>
                  <a:srgbClr val="EBC6DC"/>
                </a:solidFill>
                <a:latin typeface="Codec Pro"/>
              </a:rPr>
              <a:t>Live Sessions</a:t>
            </a:r>
          </a:p>
          <a:p>
            <a:pPr algn="ctr">
              <a:lnSpc>
                <a:spcPts val="3806"/>
              </a:lnSpc>
            </a:pPr>
            <a:r>
              <a:rPr lang="en-US" sz="3172" spc="-136">
                <a:solidFill>
                  <a:srgbClr val="EBC6DC"/>
                </a:solidFill>
                <a:latin typeface="Codec Pro"/>
              </a:rPr>
              <a:t>Arrange live sessions with licensed professionals, spiritual leaders, and survivors, allowing users to ask anonymous questions and seek guidance on their mental health and well-being.</a:t>
            </a:r>
          </a:p>
        </p:txBody>
      </p:sp>
      <p:sp>
        <p:nvSpPr>
          <p:cNvPr name="TextBox 10" id="10"/>
          <p:cNvSpPr txBox="true"/>
          <p:nvPr/>
        </p:nvSpPr>
        <p:spPr>
          <a:xfrm rot="0">
            <a:off x="812457" y="79104"/>
            <a:ext cx="4491804" cy="1334062"/>
          </a:xfrm>
          <a:prstGeom prst="rect">
            <a:avLst/>
          </a:prstGeom>
        </p:spPr>
        <p:txBody>
          <a:bodyPr anchor="t" rtlCol="false" tIns="0" lIns="0" bIns="0" rIns="0">
            <a:spAutoFit/>
          </a:bodyPr>
          <a:lstStyle/>
          <a:p>
            <a:pPr algn="just">
              <a:lnSpc>
                <a:spcPts val="10994"/>
              </a:lnSpc>
            </a:pPr>
            <a:r>
              <a:rPr lang="en-US" sz="7852">
                <a:solidFill>
                  <a:srgbClr val="000000"/>
                </a:solidFill>
                <a:latin typeface="Corben"/>
              </a:rPr>
              <a:t>Features</a:t>
            </a:r>
          </a:p>
        </p:txBody>
      </p:sp>
      <p:grpSp>
        <p:nvGrpSpPr>
          <p:cNvPr name="Group 11" id="11"/>
          <p:cNvGrpSpPr/>
          <p:nvPr/>
        </p:nvGrpSpPr>
        <p:grpSpPr>
          <a:xfrm rot="0">
            <a:off x="11135211" y="3633138"/>
            <a:ext cx="4522696" cy="551890"/>
            <a:chOff x="0" y="0"/>
            <a:chExt cx="1191163" cy="145354"/>
          </a:xfrm>
        </p:grpSpPr>
        <p:sp>
          <p:nvSpPr>
            <p:cNvPr name="Freeform 12" id="12"/>
            <p:cNvSpPr/>
            <p:nvPr/>
          </p:nvSpPr>
          <p:spPr>
            <a:xfrm flipH="false" flipV="false" rot="0">
              <a:off x="0" y="0"/>
              <a:ext cx="1191163" cy="145354"/>
            </a:xfrm>
            <a:custGeom>
              <a:avLst/>
              <a:gdLst/>
              <a:ahLst/>
              <a:cxnLst/>
              <a:rect r="r" b="b" t="t" l="l"/>
              <a:pathLst>
                <a:path h="145354" w="1191163">
                  <a:moveTo>
                    <a:pt x="0" y="0"/>
                  </a:moveTo>
                  <a:lnTo>
                    <a:pt x="1191163" y="0"/>
                  </a:lnTo>
                  <a:lnTo>
                    <a:pt x="1191163" y="145354"/>
                  </a:lnTo>
                  <a:lnTo>
                    <a:pt x="0" y="145354"/>
                  </a:lnTo>
                  <a:close/>
                </a:path>
              </a:pathLst>
            </a:custGeom>
            <a:solidFill>
              <a:srgbClr val="E665B5"/>
            </a:solidFill>
          </p:spPr>
        </p:sp>
        <p:sp>
          <p:nvSpPr>
            <p:cNvPr name="TextBox 13" id="13"/>
            <p:cNvSpPr txBox="true"/>
            <p:nvPr/>
          </p:nvSpPr>
          <p:spPr>
            <a:xfrm>
              <a:off x="0" y="-47625"/>
              <a:ext cx="1191163" cy="192979"/>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9144000" y="3575988"/>
            <a:ext cx="8505118" cy="2438400"/>
          </a:xfrm>
          <a:prstGeom prst="rect">
            <a:avLst/>
          </a:prstGeom>
        </p:spPr>
        <p:txBody>
          <a:bodyPr anchor="t" rtlCol="false" tIns="0" lIns="0" bIns="0" rIns="0">
            <a:spAutoFit/>
          </a:bodyPr>
          <a:lstStyle/>
          <a:p>
            <a:pPr algn="ctr">
              <a:lnSpc>
                <a:spcPts val="3807"/>
              </a:lnSpc>
            </a:pPr>
            <a:r>
              <a:rPr lang="en-US" sz="3173" spc="-136">
                <a:solidFill>
                  <a:srgbClr val="EBC6DC"/>
                </a:solidFill>
                <a:latin typeface="Codec Pro"/>
              </a:rPr>
              <a:t>Virtual Psychiatrist</a:t>
            </a:r>
          </a:p>
          <a:p>
            <a:pPr algn="ctr">
              <a:lnSpc>
                <a:spcPts val="3807"/>
              </a:lnSpc>
            </a:pPr>
            <a:r>
              <a:rPr lang="en-US" sz="3173" spc="-136">
                <a:solidFill>
                  <a:srgbClr val="EBC6DC"/>
                </a:solidFill>
                <a:latin typeface="Codec Pro"/>
              </a:rPr>
              <a:t>Develop a chatbot with voice and text recognition capabilities, supporting multiple languages to provide instant responses and resources for users' mental health concerns.</a:t>
            </a:r>
          </a:p>
        </p:txBody>
      </p:sp>
      <p:grpSp>
        <p:nvGrpSpPr>
          <p:cNvPr name="Group 15" id="15"/>
          <p:cNvGrpSpPr/>
          <p:nvPr/>
        </p:nvGrpSpPr>
        <p:grpSpPr>
          <a:xfrm rot="0">
            <a:off x="2461424" y="6439022"/>
            <a:ext cx="3998766" cy="599693"/>
            <a:chOff x="0" y="0"/>
            <a:chExt cx="1053173" cy="157944"/>
          </a:xfrm>
        </p:grpSpPr>
        <p:sp>
          <p:nvSpPr>
            <p:cNvPr name="Freeform 16" id="16"/>
            <p:cNvSpPr/>
            <p:nvPr/>
          </p:nvSpPr>
          <p:spPr>
            <a:xfrm flipH="false" flipV="false" rot="0">
              <a:off x="0" y="0"/>
              <a:ext cx="1053173" cy="157944"/>
            </a:xfrm>
            <a:custGeom>
              <a:avLst/>
              <a:gdLst/>
              <a:ahLst/>
              <a:cxnLst/>
              <a:rect r="r" b="b" t="t" l="l"/>
              <a:pathLst>
                <a:path h="157944" w="1053173">
                  <a:moveTo>
                    <a:pt x="0" y="0"/>
                  </a:moveTo>
                  <a:lnTo>
                    <a:pt x="1053173" y="0"/>
                  </a:lnTo>
                  <a:lnTo>
                    <a:pt x="1053173" y="157944"/>
                  </a:lnTo>
                  <a:lnTo>
                    <a:pt x="0" y="157944"/>
                  </a:lnTo>
                  <a:close/>
                </a:path>
              </a:pathLst>
            </a:custGeom>
            <a:solidFill>
              <a:srgbClr val="E665B5"/>
            </a:solidFill>
          </p:spPr>
        </p:sp>
        <p:sp>
          <p:nvSpPr>
            <p:cNvPr name="TextBox 17" id="17"/>
            <p:cNvSpPr txBox="true"/>
            <p:nvPr/>
          </p:nvSpPr>
          <p:spPr>
            <a:xfrm>
              <a:off x="0" y="-47625"/>
              <a:ext cx="1053173" cy="205569"/>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290774" y="6451233"/>
            <a:ext cx="8455270" cy="2003195"/>
          </a:xfrm>
          <a:prstGeom prst="rect">
            <a:avLst/>
          </a:prstGeom>
        </p:spPr>
        <p:txBody>
          <a:bodyPr anchor="t" rtlCol="false" tIns="0" lIns="0" bIns="0" rIns="0">
            <a:spAutoFit/>
          </a:bodyPr>
          <a:lstStyle/>
          <a:p>
            <a:pPr algn="ctr">
              <a:lnSpc>
                <a:spcPts val="4057"/>
              </a:lnSpc>
            </a:pPr>
            <a:r>
              <a:rPr lang="en-US" sz="3170" spc="-136">
                <a:solidFill>
                  <a:srgbClr val="EBC6DC"/>
                </a:solidFill>
                <a:latin typeface="Codec Pro"/>
              </a:rPr>
              <a:t>Self Learning</a:t>
            </a:r>
          </a:p>
          <a:p>
            <a:pPr algn="ctr">
              <a:lnSpc>
                <a:spcPts val="3804"/>
              </a:lnSpc>
            </a:pPr>
            <a:r>
              <a:rPr lang="en-US" sz="3170" spc="-136">
                <a:solidFill>
                  <a:srgbClr val="EBC6DC"/>
                </a:solidFill>
                <a:latin typeface="Codec Pro"/>
              </a:rPr>
              <a:t>Provides platform to learn about your mental health as we know mental health is as important as physical health.</a:t>
            </a:r>
          </a:p>
        </p:txBody>
      </p:sp>
      <p:grpSp>
        <p:nvGrpSpPr>
          <p:cNvPr name="Group 19" id="19"/>
          <p:cNvGrpSpPr/>
          <p:nvPr/>
        </p:nvGrpSpPr>
        <p:grpSpPr>
          <a:xfrm rot="0">
            <a:off x="11135211" y="6439022"/>
            <a:ext cx="4522696" cy="599693"/>
            <a:chOff x="0" y="0"/>
            <a:chExt cx="1191163" cy="157944"/>
          </a:xfrm>
        </p:grpSpPr>
        <p:sp>
          <p:nvSpPr>
            <p:cNvPr name="Freeform 20" id="20"/>
            <p:cNvSpPr/>
            <p:nvPr/>
          </p:nvSpPr>
          <p:spPr>
            <a:xfrm flipH="false" flipV="false" rot="0">
              <a:off x="0" y="0"/>
              <a:ext cx="1191163" cy="157944"/>
            </a:xfrm>
            <a:custGeom>
              <a:avLst/>
              <a:gdLst/>
              <a:ahLst/>
              <a:cxnLst/>
              <a:rect r="r" b="b" t="t" l="l"/>
              <a:pathLst>
                <a:path h="157944" w="1191163">
                  <a:moveTo>
                    <a:pt x="0" y="0"/>
                  </a:moveTo>
                  <a:lnTo>
                    <a:pt x="1191163" y="0"/>
                  </a:lnTo>
                  <a:lnTo>
                    <a:pt x="1191163" y="157944"/>
                  </a:lnTo>
                  <a:lnTo>
                    <a:pt x="0" y="157944"/>
                  </a:lnTo>
                  <a:close/>
                </a:path>
              </a:pathLst>
            </a:custGeom>
            <a:solidFill>
              <a:srgbClr val="E665B5"/>
            </a:solidFill>
          </p:spPr>
        </p:sp>
        <p:sp>
          <p:nvSpPr>
            <p:cNvPr name="TextBox 21" id="21"/>
            <p:cNvSpPr txBox="true"/>
            <p:nvPr/>
          </p:nvSpPr>
          <p:spPr>
            <a:xfrm>
              <a:off x="0" y="-47625"/>
              <a:ext cx="1191163" cy="205569"/>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9144000" y="6492962"/>
            <a:ext cx="8702457" cy="1536471"/>
          </a:xfrm>
          <a:prstGeom prst="rect">
            <a:avLst/>
          </a:prstGeom>
        </p:spPr>
        <p:txBody>
          <a:bodyPr anchor="t" rtlCol="false" tIns="0" lIns="0" bIns="0" rIns="0">
            <a:spAutoFit/>
          </a:bodyPr>
          <a:lstStyle/>
          <a:p>
            <a:pPr algn="ctr">
              <a:lnSpc>
                <a:spcPts val="3930"/>
              </a:lnSpc>
            </a:pPr>
            <a:r>
              <a:rPr lang="en-US" sz="3170">
                <a:solidFill>
                  <a:srgbClr val="EBC6DC"/>
                </a:solidFill>
                <a:latin typeface="Codec Pro"/>
              </a:rPr>
              <a:t>Professional Help</a:t>
            </a:r>
          </a:p>
          <a:p>
            <a:pPr algn="ctr">
              <a:lnSpc>
                <a:spcPts val="3930"/>
              </a:lnSpc>
            </a:pPr>
            <a:r>
              <a:rPr lang="en-US" sz="3170">
                <a:solidFill>
                  <a:srgbClr val="EBC6DC"/>
                </a:solidFill>
                <a:latin typeface="Codec Pro"/>
              </a:rPr>
              <a:t>Seek professional help from best known psychiatrists in the country.</a:t>
            </a:r>
          </a:p>
        </p:txBody>
      </p:sp>
      <p:grpSp>
        <p:nvGrpSpPr>
          <p:cNvPr name="Group 23" id="23"/>
          <p:cNvGrpSpPr/>
          <p:nvPr/>
        </p:nvGrpSpPr>
        <p:grpSpPr>
          <a:xfrm rot="0">
            <a:off x="6882652" y="8454427"/>
            <a:ext cx="4522696" cy="599693"/>
            <a:chOff x="0" y="0"/>
            <a:chExt cx="1191163" cy="157944"/>
          </a:xfrm>
        </p:grpSpPr>
        <p:sp>
          <p:nvSpPr>
            <p:cNvPr name="Freeform 24" id="24"/>
            <p:cNvSpPr/>
            <p:nvPr/>
          </p:nvSpPr>
          <p:spPr>
            <a:xfrm flipH="false" flipV="false" rot="0">
              <a:off x="0" y="0"/>
              <a:ext cx="1191163" cy="157944"/>
            </a:xfrm>
            <a:custGeom>
              <a:avLst/>
              <a:gdLst/>
              <a:ahLst/>
              <a:cxnLst/>
              <a:rect r="r" b="b" t="t" l="l"/>
              <a:pathLst>
                <a:path h="157944" w="1191163">
                  <a:moveTo>
                    <a:pt x="0" y="0"/>
                  </a:moveTo>
                  <a:lnTo>
                    <a:pt x="1191163" y="0"/>
                  </a:lnTo>
                  <a:lnTo>
                    <a:pt x="1191163" y="157944"/>
                  </a:lnTo>
                  <a:lnTo>
                    <a:pt x="0" y="157944"/>
                  </a:lnTo>
                  <a:close/>
                </a:path>
              </a:pathLst>
            </a:custGeom>
            <a:solidFill>
              <a:srgbClr val="E665B5"/>
            </a:solidFill>
          </p:spPr>
        </p:sp>
        <p:sp>
          <p:nvSpPr>
            <p:cNvPr name="TextBox 25" id="25"/>
            <p:cNvSpPr txBox="true"/>
            <p:nvPr/>
          </p:nvSpPr>
          <p:spPr>
            <a:xfrm>
              <a:off x="0" y="-47625"/>
              <a:ext cx="1191163" cy="205569"/>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4916365" y="8436632"/>
            <a:ext cx="8455270" cy="1587040"/>
          </a:xfrm>
          <a:prstGeom prst="rect">
            <a:avLst/>
          </a:prstGeom>
        </p:spPr>
        <p:txBody>
          <a:bodyPr anchor="t" rtlCol="false" tIns="0" lIns="0" bIns="0" rIns="0">
            <a:spAutoFit/>
          </a:bodyPr>
          <a:lstStyle/>
          <a:p>
            <a:pPr algn="ctr">
              <a:lnSpc>
                <a:spcPts val="4057"/>
              </a:lnSpc>
            </a:pPr>
            <a:r>
              <a:rPr lang="en-US" sz="3170" spc="-136">
                <a:solidFill>
                  <a:srgbClr val="EBC6DC"/>
                </a:solidFill>
                <a:latin typeface="Codec Pro"/>
              </a:rPr>
              <a:t>Finding Friend</a:t>
            </a:r>
          </a:p>
          <a:p>
            <a:pPr algn="ctr">
              <a:lnSpc>
                <a:spcPts val="4057"/>
              </a:lnSpc>
            </a:pPr>
            <a:r>
              <a:rPr lang="en-US" sz="3170" spc="-136">
                <a:solidFill>
                  <a:srgbClr val="EBC6DC"/>
                </a:solidFill>
                <a:latin typeface="Codec Pro"/>
              </a:rPr>
              <a:t>Provides a platform to find  a friend with similar issues and chat with them.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5194379" y="5792230"/>
            <a:ext cx="14022703" cy="17057329"/>
          </a:xfrm>
          <a:custGeom>
            <a:avLst/>
            <a:gdLst/>
            <a:ahLst/>
            <a:cxnLst/>
            <a:rect r="r" b="b" t="t" l="l"/>
            <a:pathLst>
              <a:path h="17057329" w="14022703">
                <a:moveTo>
                  <a:pt x="0" y="0"/>
                </a:moveTo>
                <a:lnTo>
                  <a:pt x="14022703" y="0"/>
                </a:lnTo>
                <a:lnTo>
                  <a:pt x="14022703" y="17057329"/>
                </a:lnTo>
                <a:lnTo>
                  <a:pt x="0" y="17057329"/>
                </a:lnTo>
                <a:lnTo>
                  <a:pt x="0" y="0"/>
                </a:lnTo>
                <a:close/>
              </a:path>
            </a:pathLst>
          </a:custGeom>
          <a:blipFill>
            <a:blip r:embed="rId2">
              <a:alphaModFix amt="26000"/>
            </a:blip>
            <a:stretch>
              <a:fillRect l="-20166" t="0" r="-20166" b="-48620"/>
            </a:stretch>
          </a:blipFill>
        </p:spPr>
      </p:sp>
      <p:sp>
        <p:nvSpPr>
          <p:cNvPr name="Freeform 3" id="3"/>
          <p:cNvSpPr/>
          <p:nvPr/>
        </p:nvSpPr>
        <p:spPr>
          <a:xfrm flipH="false" flipV="false" rot="-10800000">
            <a:off x="2501985" y="-11913829"/>
            <a:ext cx="14022703" cy="17057329"/>
          </a:xfrm>
          <a:custGeom>
            <a:avLst/>
            <a:gdLst/>
            <a:ahLst/>
            <a:cxnLst/>
            <a:rect r="r" b="b" t="t" l="l"/>
            <a:pathLst>
              <a:path h="17057329" w="14022703">
                <a:moveTo>
                  <a:pt x="0" y="0"/>
                </a:moveTo>
                <a:lnTo>
                  <a:pt x="14022703" y="0"/>
                </a:lnTo>
                <a:lnTo>
                  <a:pt x="14022703" y="17057329"/>
                </a:lnTo>
                <a:lnTo>
                  <a:pt x="0" y="17057329"/>
                </a:lnTo>
                <a:lnTo>
                  <a:pt x="0" y="0"/>
                </a:lnTo>
                <a:close/>
              </a:path>
            </a:pathLst>
          </a:custGeom>
          <a:blipFill>
            <a:blip r:embed="rId2">
              <a:alphaModFix amt="32999"/>
            </a:blip>
            <a:stretch>
              <a:fillRect l="-20166" t="0" r="-20166" b="-48620"/>
            </a:stretch>
          </a:blipFill>
        </p:spPr>
      </p:sp>
      <p:sp>
        <p:nvSpPr>
          <p:cNvPr name="Freeform 4" id="4"/>
          <p:cNvSpPr/>
          <p:nvPr/>
        </p:nvSpPr>
        <p:spPr>
          <a:xfrm flipH="false" flipV="false" rot="0">
            <a:off x="12344168" y="6700344"/>
            <a:ext cx="7448522" cy="6722291"/>
          </a:xfrm>
          <a:custGeom>
            <a:avLst/>
            <a:gdLst/>
            <a:ahLst/>
            <a:cxnLst/>
            <a:rect r="r" b="b" t="t" l="l"/>
            <a:pathLst>
              <a:path h="6722291" w="7448522">
                <a:moveTo>
                  <a:pt x="0" y="0"/>
                </a:moveTo>
                <a:lnTo>
                  <a:pt x="7448522" y="0"/>
                </a:lnTo>
                <a:lnTo>
                  <a:pt x="7448522" y="6722291"/>
                </a:lnTo>
                <a:lnTo>
                  <a:pt x="0" y="6722291"/>
                </a:lnTo>
                <a:lnTo>
                  <a:pt x="0" y="0"/>
                </a:lnTo>
                <a:close/>
              </a:path>
            </a:pathLst>
          </a:custGeom>
          <a:blipFill>
            <a:blip r:embed="rId3"/>
            <a:stretch>
              <a:fillRect l="0" t="0" r="0" b="0"/>
            </a:stretch>
          </a:blipFill>
        </p:spPr>
      </p:sp>
      <p:sp>
        <p:nvSpPr>
          <p:cNvPr name="TextBox 5" id="5"/>
          <p:cNvSpPr txBox="true"/>
          <p:nvPr/>
        </p:nvSpPr>
        <p:spPr>
          <a:xfrm rot="0">
            <a:off x="4743609" y="545880"/>
            <a:ext cx="8800783" cy="1174387"/>
          </a:xfrm>
          <a:prstGeom prst="rect">
            <a:avLst/>
          </a:prstGeom>
        </p:spPr>
        <p:txBody>
          <a:bodyPr anchor="t" rtlCol="false" tIns="0" lIns="0" bIns="0" rIns="0">
            <a:spAutoFit/>
          </a:bodyPr>
          <a:lstStyle/>
          <a:p>
            <a:pPr algn="ctr">
              <a:lnSpc>
                <a:spcPts val="9134"/>
              </a:lnSpc>
            </a:pPr>
            <a:r>
              <a:rPr lang="en-US" sz="7942">
                <a:solidFill>
                  <a:srgbClr val="E17BBA"/>
                </a:solidFill>
                <a:latin typeface="Playfair Display"/>
              </a:rPr>
              <a:t>Techstacks</a:t>
            </a:r>
          </a:p>
        </p:txBody>
      </p:sp>
      <p:sp>
        <p:nvSpPr>
          <p:cNvPr name="TextBox 6" id="6"/>
          <p:cNvSpPr txBox="true"/>
          <p:nvPr/>
        </p:nvSpPr>
        <p:spPr>
          <a:xfrm rot="0">
            <a:off x="1512916" y="2094649"/>
            <a:ext cx="8364102" cy="7129439"/>
          </a:xfrm>
          <a:prstGeom prst="rect">
            <a:avLst/>
          </a:prstGeom>
        </p:spPr>
        <p:txBody>
          <a:bodyPr anchor="t" rtlCol="false" tIns="0" lIns="0" bIns="0" rIns="0">
            <a:spAutoFit/>
          </a:bodyPr>
          <a:lstStyle/>
          <a:p>
            <a:pPr>
              <a:lnSpc>
                <a:spcPts val="6121"/>
              </a:lnSpc>
            </a:pPr>
            <a:r>
              <a:rPr lang="en-US" sz="5417" spc="-140">
                <a:solidFill>
                  <a:srgbClr val="EBC6DC"/>
                </a:solidFill>
                <a:latin typeface="Josefin Slab Bold"/>
              </a:rPr>
              <a:t>For Frontend:</a:t>
            </a:r>
          </a:p>
          <a:p>
            <a:pPr marL="911099" indent="-455549" lvl="1">
              <a:lnSpc>
                <a:spcPts val="4768"/>
              </a:lnSpc>
              <a:buFont typeface="Arial"/>
              <a:buChar char="•"/>
            </a:pPr>
            <a:r>
              <a:rPr lang="en-US" sz="4220" spc="-109">
                <a:solidFill>
                  <a:srgbClr val="EBC6DC"/>
                </a:solidFill>
                <a:latin typeface="Josefin Slab"/>
              </a:rPr>
              <a:t>React.js</a:t>
            </a:r>
          </a:p>
          <a:p>
            <a:pPr>
              <a:lnSpc>
                <a:spcPts val="4768"/>
              </a:lnSpc>
            </a:pPr>
          </a:p>
          <a:p>
            <a:pPr>
              <a:lnSpc>
                <a:spcPts val="5895"/>
              </a:lnSpc>
            </a:pPr>
          </a:p>
          <a:p>
            <a:pPr>
              <a:lnSpc>
                <a:spcPts val="6234"/>
              </a:lnSpc>
            </a:pPr>
            <a:r>
              <a:rPr lang="en-US" sz="5517" spc="-143">
                <a:solidFill>
                  <a:srgbClr val="EBC6DC"/>
                </a:solidFill>
                <a:latin typeface="Josefin Slab Bold"/>
              </a:rPr>
              <a:t>For Chatbot:</a:t>
            </a:r>
          </a:p>
          <a:p>
            <a:pPr marL="911099" indent="-455549" lvl="1">
              <a:lnSpc>
                <a:spcPts val="4768"/>
              </a:lnSpc>
              <a:buFont typeface="Arial"/>
              <a:buChar char="•"/>
            </a:pPr>
            <a:r>
              <a:rPr lang="en-US" sz="4220" spc="-109">
                <a:solidFill>
                  <a:srgbClr val="EBC6DC"/>
                </a:solidFill>
                <a:latin typeface="Josefin Slab"/>
              </a:rPr>
              <a:t>Python</a:t>
            </a:r>
          </a:p>
          <a:p>
            <a:pPr marL="911099" indent="-455549" lvl="1">
              <a:lnSpc>
                <a:spcPts val="4768"/>
              </a:lnSpc>
              <a:buFont typeface="Arial"/>
              <a:buChar char="•"/>
            </a:pPr>
            <a:r>
              <a:rPr lang="en-US" sz="4220" spc="-109">
                <a:solidFill>
                  <a:srgbClr val="EBC6DC"/>
                </a:solidFill>
                <a:latin typeface="Josefin Slab"/>
              </a:rPr>
              <a:t>NLTK (Natural Language Toolkit)</a:t>
            </a:r>
          </a:p>
          <a:p>
            <a:pPr marL="911099" indent="-455549" lvl="1">
              <a:lnSpc>
                <a:spcPts val="4768"/>
              </a:lnSpc>
              <a:buFont typeface="Arial"/>
              <a:buChar char="•"/>
            </a:pPr>
            <a:r>
              <a:rPr lang="en-US" sz="4220" spc="-109">
                <a:solidFill>
                  <a:srgbClr val="EBC6DC"/>
                </a:solidFill>
                <a:latin typeface="Josefin Slab"/>
              </a:rPr>
              <a:t>Keras Sequential model</a:t>
            </a:r>
          </a:p>
          <a:p>
            <a:pPr marL="911099" indent="-455549" lvl="1">
              <a:lnSpc>
                <a:spcPts val="4768"/>
              </a:lnSpc>
              <a:buFont typeface="Arial"/>
              <a:buChar char="•"/>
            </a:pPr>
            <a:r>
              <a:rPr lang="en-US" sz="4220" spc="-109">
                <a:solidFill>
                  <a:srgbClr val="EBC6DC"/>
                </a:solidFill>
                <a:latin typeface="Josefin Slab"/>
              </a:rPr>
              <a:t>Stochastic Gradient Descent algorithm (SGD)</a:t>
            </a:r>
          </a:p>
        </p:txBody>
      </p:sp>
      <p:sp>
        <p:nvSpPr>
          <p:cNvPr name="TextBox 7" id="7"/>
          <p:cNvSpPr txBox="true"/>
          <p:nvPr/>
        </p:nvSpPr>
        <p:spPr>
          <a:xfrm rot="0">
            <a:off x="10649316" y="2147690"/>
            <a:ext cx="4003533" cy="3146407"/>
          </a:xfrm>
          <a:prstGeom prst="rect">
            <a:avLst/>
          </a:prstGeom>
        </p:spPr>
        <p:txBody>
          <a:bodyPr anchor="t" rtlCol="false" tIns="0" lIns="0" bIns="0" rIns="0">
            <a:spAutoFit/>
          </a:bodyPr>
          <a:lstStyle/>
          <a:p>
            <a:pPr algn="just">
              <a:lnSpc>
                <a:spcPts val="5708"/>
              </a:lnSpc>
            </a:pPr>
            <a:r>
              <a:rPr lang="en-US" sz="5051" spc="-131">
                <a:solidFill>
                  <a:srgbClr val="EBC6DC"/>
                </a:solidFill>
                <a:latin typeface="Josefin Slab Bold"/>
              </a:rPr>
              <a:t>For Backend:</a:t>
            </a:r>
          </a:p>
          <a:p>
            <a:pPr algn="just" marL="913257" indent="-456628" lvl="1">
              <a:lnSpc>
                <a:spcPts val="4779"/>
              </a:lnSpc>
              <a:buFont typeface="Arial"/>
              <a:buChar char="•"/>
            </a:pPr>
            <a:r>
              <a:rPr lang="en-US" sz="4230" spc="-109">
                <a:solidFill>
                  <a:srgbClr val="EBC6DC"/>
                </a:solidFill>
                <a:latin typeface="Josefin Slab"/>
              </a:rPr>
              <a:t>Firebase</a:t>
            </a:r>
          </a:p>
          <a:p>
            <a:pPr algn="just" marL="913257" indent="-456628" lvl="1">
              <a:lnSpc>
                <a:spcPts val="4779"/>
              </a:lnSpc>
              <a:buFont typeface="Arial"/>
              <a:buChar char="•"/>
            </a:pPr>
            <a:r>
              <a:rPr lang="en-US" sz="4230" spc="-109">
                <a:solidFill>
                  <a:srgbClr val="EBC6DC"/>
                </a:solidFill>
                <a:latin typeface="Josefin Slab"/>
              </a:rPr>
              <a:t>Flask</a:t>
            </a:r>
          </a:p>
          <a:p>
            <a:pPr algn="just" marL="913257" indent="-456628" lvl="1">
              <a:lnSpc>
                <a:spcPts val="4779"/>
              </a:lnSpc>
              <a:buFont typeface="Arial"/>
              <a:buChar char="•"/>
            </a:pPr>
            <a:r>
              <a:rPr lang="en-US" sz="4230" spc="-109">
                <a:solidFill>
                  <a:srgbClr val="EBC6DC"/>
                </a:solidFill>
                <a:latin typeface="Josefin Slab"/>
              </a:rPr>
              <a:t>Javascript</a:t>
            </a:r>
          </a:p>
          <a:p>
            <a:pPr algn="just" marL="913257" indent="-456628" lvl="1">
              <a:lnSpc>
                <a:spcPts val="4779"/>
              </a:lnSpc>
              <a:buFont typeface="Arial"/>
              <a:buChar char="•"/>
            </a:pPr>
            <a:r>
              <a:rPr lang="en-US" sz="4230" spc="-109">
                <a:solidFill>
                  <a:srgbClr val="EBC6DC"/>
                </a:solidFill>
                <a:latin typeface="Josefin Slab"/>
              </a:rPr>
              <a:t>Python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058533" y="5328176"/>
            <a:ext cx="8174466" cy="7377455"/>
          </a:xfrm>
          <a:custGeom>
            <a:avLst/>
            <a:gdLst/>
            <a:ahLst/>
            <a:cxnLst/>
            <a:rect r="r" b="b" t="t" l="l"/>
            <a:pathLst>
              <a:path h="7377455" w="8174466">
                <a:moveTo>
                  <a:pt x="0" y="0"/>
                </a:moveTo>
                <a:lnTo>
                  <a:pt x="8174466" y="0"/>
                </a:lnTo>
                <a:lnTo>
                  <a:pt x="8174466" y="7377455"/>
                </a:lnTo>
                <a:lnTo>
                  <a:pt x="0" y="7377455"/>
                </a:lnTo>
                <a:lnTo>
                  <a:pt x="0" y="0"/>
                </a:lnTo>
                <a:close/>
              </a:path>
            </a:pathLst>
          </a:custGeom>
          <a:blipFill>
            <a:blip r:embed="rId2">
              <a:alphaModFix amt="40000"/>
            </a:blip>
            <a:stretch>
              <a:fillRect l="0" t="0" r="0" b="0"/>
            </a:stretch>
          </a:blipFill>
        </p:spPr>
      </p:sp>
      <p:sp>
        <p:nvSpPr>
          <p:cNvPr name="Freeform 3" id="3"/>
          <p:cNvSpPr/>
          <p:nvPr/>
        </p:nvSpPr>
        <p:spPr>
          <a:xfrm flipH="false" flipV="false" rot="0">
            <a:off x="13016720" y="-3189128"/>
            <a:ext cx="7508973" cy="6776848"/>
          </a:xfrm>
          <a:custGeom>
            <a:avLst/>
            <a:gdLst/>
            <a:ahLst/>
            <a:cxnLst/>
            <a:rect r="r" b="b" t="t" l="l"/>
            <a:pathLst>
              <a:path h="6776848" w="7508973">
                <a:moveTo>
                  <a:pt x="0" y="0"/>
                </a:moveTo>
                <a:lnTo>
                  <a:pt x="7508973" y="0"/>
                </a:lnTo>
                <a:lnTo>
                  <a:pt x="7508973" y="6776848"/>
                </a:lnTo>
                <a:lnTo>
                  <a:pt x="0" y="6776848"/>
                </a:lnTo>
                <a:lnTo>
                  <a:pt x="0" y="0"/>
                </a:lnTo>
                <a:close/>
              </a:path>
            </a:pathLst>
          </a:custGeom>
          <a:blipFill>
            <a:blip r:embed="rId2">
              <a:alphaModFix amt="37000"/>
            </a:blip>
            <a:stretch>
              <a:fillRect l="0" t="0" r="0" b="0"/>
            </a:stretch>
          </a:blipFill>
        </p:spPr>
      </p:sp>
      <p:sp>
        <p:nvSpPr>
          <p:cNvPr name="TextBox 4" id="4"/>
          <p:cNvSpPr txBox="true"/>
          <p:nvPr/>
        </p:nvSpPr>
        <p:spPr>
          <a:xfrm rot="0">
            <a:off x="1380830" y="1389606"/>
            <a:ext cx="14035791" cy="7313034"/>
          </a:xfrm>
          <a:prstGeom prst="rect">
            <a:avLst/>
          </a:prstGeom>
        </p:spPr>
        <p:txBody>
          <a:bodyPr anchor="t" rtlCol="false" tIns="0" lIns="0" bIns="0" rIns="0">
            <a:spAutoFit/>
          </a:bodyPr>
          <a:lstStyle/>
          <a:p>
            <a:pPr>
              <a:lnSpc>
                <a:spcPts val="4844"/>
              </a:lnSpc>
              <a:spcBef>
                <a:spcPct val="0"/>
              </a:spcBef>
            </a:pPr>
            <a:r>
              <a:rPr lang="en-US" sz="3460" spc="-148">
                <a:solidFill>
                  <a:srgbClr val="E665B5"/>
                </a:solidFill>
                <a:latin typeface="Josefin Slab Bold"/>
              </a:rPr>
              <a:t>User Registration:</a:t>
            </a:r>
          </a:p>
          <a:p>
            <a:pPr>
              <a:lnSpc>
                <a:spcPts val="4844"/>
              </a:lnSpc>
              <a:spcBef>
                <a:spcPct val="0"/>
              </a:spcBef>
            </a:pPr>
            <a:r>
              <a:rPr lang="en-US" sz="3460" spc="-148">
                <a:solidFill>
                  <a:srgbClr val="FFFFFF"/>
                </a:solidFill>
                <a:latin typeface="Josefin Slab Italics"/>
              </a:rPr>
              <a:t>User register himself by email, password, state and city</a:t>
            </a:r>
          </a:p>
          <a:p>
            <a:pPr>
              <a:lnSpc>
                <a:spcPts val="4844"/>
              </a:lnSpc>
              <a:spcBef>
                <a:spcPct val="0"/>
              </a:spcBef>
            </a:pPr>
            <a:r>
              <a:rPr lang="en-US" sz="3460" spc="-148">
                <a:solidFill>
                  <a:srgbClr val="E665B5"/>
                </a:solidFill>
                <a:latin typeface="Josefin Slab Bold"/>
              </a:rPr>
              <a:t>Browsing Resources:</a:t>
            </a:r>
          </a:p>
          <a:p>
            <a:pPr>
              <a:lnSpc>
                <a:spcPts val="4844"/>
              </a:lnSpc>
              <a:spcBef>
                <a:spcPct val="0"/>
              </a:spcBef>
            </a:pPr>
            <a:r>
              <a:rPr lang="en-US" sz="3460" spc="-148">
                <a:solidFill>
                  <a:srgbClr val="FFFFFF"/>
                </a:solidFill>
                <a:latin typeface="Josefin Slab Italics"/>
              </a:rPr>
              <a:t>Users can explore articles, videos, and self-help tools for self-guided support</a:t>
            </a:r>
          </a:p>
          <a:p>
            <a:pPr>
              <a:lnSpc>
                <a:spcPts val="4844"/>
              </a:lnSpc>
              <a:spcBef>
                <a:spcPct val="0"/>
              </a:spcBef>
            </a:pPr>
            <a:r>
              <a:rPr lang="en-US" sz="3460" spc="-148">
                <a:solidFill>
                  <a:srgbClr val="E665B5"/>
                </a:solidFill>
                <a:latin typeface="Josefin Slab Bold"/>
              </a:rPr>
              <a:t>Chatbot Support:</a:t>
            </a:r>
          </a:p>
          <a:p>
            <a:pPr>
              <a:lnSpc>
                <a:spcPts val="4844"/>
              </a:lnSpc>
              <a:spcBef>
                <a:spcPct val="0"/>
              </a:spcBef>
            </a:pPr>
            <a:r>
              <a:rPr lang="en-US" sz="3460" spc="-148">
                <a:solidFill>
                  <a:srgbClr val="FFFFFF"/>
                </a:solidFill>
                <a:latin typeface="Josefin Slab Italics"/>
              </a:rPr>
              <a:t>A chatbot provides instant responses and resources in languages</a:t>
            </a:r>
          </a:p>
          <a:p>
            <a:pPr>
              <a:lnSpc>
                <a:spcPts val="4844"/>
              </a:lnSpc>
              <a:spcBef>
                <a:spcPct val="0"/>
              </a:spcBef>
            </a:pPr>
            <a:r>
              <a:rPr lang="en-US" sz="3460" spc="-148">
                <a:solidFill>
                  <a:srgbClr val="E665B5"/>
                </a:solidFill>
                <a:latin typeface="Josefin Slab Bold"/>
              </a:rPr>
              <a:t>Live Session Scheduling:</a:t>
            </a:r>
          </a:p>
          <a:p>
            <a:pPr>
              <a:lnSpc>
                <a:spcPts val="4844"/>
              </a:lnSpc>
              <a:spcBef>
                <a:spcPct val="0"/>
              </a:spcBef>
            </a:pPr>
            <a:r>
              <a:rPr lang="en-US" sz="3460" spc="-148">
                <a:solidFill>
                  <a:srgbClr val="FFFFFF"/>
                </a:solidFill>
                <a:latin typeface="Josefin Slab Italics"/>
              </a:rPr>
              <a:t>Users can attend scheduled live sessions and real-time with appropriate professionals</a:t>
            </a:r>
          </a:p>
          <a:p>
            <a:pPr>
              <a:lnSpc>
                <a:spcPts val="4844"/>
              </a:lnSpc>
              <a:spcBef>
                <a:spcPct val="0"/>
              </a:spcBef>
            </a:pPr>
            <a:r>
              <a:rPr lang="en-US" sz="3460" spc="-148">
                <a:solidFill>
                  <a:srgbClr val="E665B5"/>
                </a:solidFill>
                <a:latin typeface="Josefin Slab Bold"/>
              </a:rPr>
              <a:t>Professional Help:</a:t>
            </a:r>
          </a:p>
          <a:p>
            <a:pPr>
              <a:lnSpc>
                <a:spcPts val="4844"/>
              </a:lnSpc>
              <a:spcBef>
                <a:spcPct val="0"/>
              </a:spcBef>
            </a:pPr>
            <a:r>
              <a:rPr lang="en-US" sz="3460" spc="-148">
                <a:solidFill>
                  <a:srgbClr val="FFFFFF"/>
                </a:solidFill>
                <a:latin typeface="Josefin Slab Italics"/>
              </a:rPr>
              <a:t>Provides best professionals details</a:t>
            </a:r>
          </a:p>
          <a:p>
            <a:pPr>
              <a:lnSpc>
                <a:spcPts val="4844"/>
              </a:lnSpc>
              <a:spcBef>
                <a:spcPct val="0"/>
              </a:spcBef>
            </a:pPr>
            <a:r>
              <a:rPr lang="en-US" sz="3460" spc="-148">
                <a:solidFill>
                  <a:srgbClr val="E665B5"/>
                </a:solidFill>
                <a:latin typeface="Josefin Slab Bold"/>
              </a:rPr>
              <a:t>Finding Friend:</a:t>
            </a:r>
          </a:p>
          <a:p>
            <a:pPr>
              <a:lnSpc>
                <a:spcPts val="4844"/>
              </a:lnSpc>
              <a:spcBef>
                <a:spcPct val="0"/>
              </a:spcBef>
            </a:pPr>
            <a:r>
              <a:rPr lang="en-US" sz="3460" spc="-148">
                <a:solidFill>
                  <a:srgbClr val="D9D9D9"/>
                </a:solidFill>
                <a:latin typeface="Josefin Slab Italics"/>
              </a:rPr>
              <a:t>Helps you find friends nearby who share same mental condition</a:t>
            </a:r>
          </a:p>
        </p:txBody>
      </p:sp>
      <p:sp>
        <p:nvSpPr>
          <p:cNvPr name="Freeform 5" id="5"/>
          <p:cNvSpPr/>
          <p:nvPr/>
        </p:nvSpPr>
        <p:spPr>
          <a:xfrm flipH="true" flipV="false" rot="1431230">
            <a:off x="693541" y="1566570"/>
            <a:ext cx="670318" cy="1037243"/>
          </a:xfrm>
          <a:custGeom>
            <a:avLst/>
            <a:gdLst/>
            <a:ahLst/>
            <a:cxnLst/>
            <a:rect r="r" b="b" t="t" l="l"/>
            <a:pathLst>
              <a:path h="1037243" w="670318">
                <a:moveTo>
                  <a:pt x="670318" y="0"/>
                </a:moveTo>
                <a:lnTo>
                  <a:pt x="0" y="0"/>
                </a:lnTo>
                <a:lnTo>
                  <a:pt x="0" y="1037243"/>
                </a:lnTo>
                <a:lnTo>
                  <a:pt x="670318" y="1037243"/>
                </a:lnTo>
                <a:lnTo>
                  <a:pt x="67031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5929384" y="-104775"/>
            <a:ext cx="6429232" cy="871640"/>
          </a:xfrm>
          <a:prstGeom prst="rect">
            <a:avLst/>
          </a:prstGeom>
        </p:spPr>
        <p:txBody>
          <a:bodyPr anchor="t" rtlCol="false" tIns="0" lIns="0" bIns="0" rIns="0">
            <a:spAutoFit/>
          </a:bodyPr>
          <a:lstStyle/>
          <a:p>
            <a:pPr algn="ctr">
              <a:lnSpc>
                <a:spcPts val="7081"/>
              </a:lnSpc>
            </a:pPr>
            <a:r>
              <a:rPr lang="en-US" sz="5058" spc="-116">
                <a:solidFill>
                  <a:srgbClr val="E17BBA"/>
                </a:solidFill>
                <a:latin typeface="Corben"/>
              </a:rPr>
              <a:t>Workflow</a:t>
            </a:r>
          </a:p>
        </p:txBody>
      </p:sp>
      <p:sp>
        <p:nvSpPr>
          <p:cNvPr name="Freeform 7" id="7"/>
          <p:cNvSpPr/>
          <p:nvPr/>
        </p:nvSpPr>
        <p:spPr>
          <a:xfrm flipH="true" flipV="false" rot="1431230">
            <a:off x="693541" y="4015017"/>
            <a:ext cx="670318" cy="1037243"/>
          </a:xfrm>
          <a:custGeom>
            <a:avLst/>
            <a:gdLst/>
            <a:ahLst/>
            <a:cxnLst/>
            <a:rect r="r" b="b" t="t" l="l"/>
            <a:pathLst>
              <a:path h="1037243" w="670318">
                <a:moveTo>
                  <a:pt x="670318" y="0"/>
                </a:moveTo>
                <a:lnTo>
                  <a:pt x="0" y="0"/>
                </a:lnTo>
                <a:lnTo>
                  <a:pt x="0" y="1037244"/>
                </a:lnTo>
                <a:lnTo>
                  <a:pt x="670318" y="1037244"/>
                </a:lnTo>
                <a:lnTo>
                  <a:pt x="67031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false" rot="1431230">
            <a:off x="693541" y="5243583"/>
            <a:ext cx="670318" cy="1037243"/>
          </a:xfrm>
          <a:custGeom>
            <a:avLst/>
            <a:gdLst/>
            <a:ahLst/>
            <a:cxnLst/>
            <a:rect r="r" b="b" t="t" l="l"/>
            <a:pathLst>
              <a:path h="1037243" w="670318">
                <a:moveTo>
                  <a:pt x="670318" y="0"/>
                </a:moveTo>
                <a:lnTo>
                  <a:pt x="0" y="0"/>
                </a:lnTo>
                <a:lnTo>
                  <a:pt x="0" y="1037244"/>
                </a:lnTo>
                <a:lnTo>
                  <a:pt x="670318" y="1037244"/>
                </a:lnTo>
                <a:lnTo>
                  <a:pt x="67031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true" flipV="false" rot="1431230">
            <a:off x="693541" y="6463305"/>
            <a:ext cx="670318" cy="1037243"/>
          </a:xfrm>
          <a:custGeom>
            <a:avLst/>
            <a:gdLst/>
            <a:ahLst/>
            <a:cxnLst/>
            <a:rect r="r" b="b" t="t" l="l"/>
            <a:pathLst>
              <a:path h="1037243" w="670318">
                <a:moveTo>
                  <a:pt x="670318" y="0"/>
                </a:moveTo>
                <a:lnTo>
                  <a:pt x="0" y="0"/>
                </a:lnTo>
                <a:lnTo>
                  <a:pt x="0" y="1037244"/>
                </a:lnTo>
                <a:lnTo>
                  <a:pt x="670318" y="1037244"/>
                </a:lnTo>
                <a:lnTo>
                  <a:pt x="67031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true" flipV="false" rot="1431230">
            <a:off x="693541" y="2795295"/>
            <a:ext cx="670318" cy="1037243"/>
          </a:xfrm>
          <a:custGeom>
            <a:avLst/>
            <a:gdLst/>
            <a:ahLst/>
            <a:cxnLst/>
            <a:rect r="r" b="b" t="t" l="l"/>
            <a:pathLst>
              <a:path h="1037243" w="670318">
                <a:moveTo>
                  <a:pt x="670318" y="0"/>
                </a:moveTo>
                <a:lnTo>
                  <a:pt x="0" y="0"/>
                </a:lnTo>
                <a:lnTo>
                  <a:pt x="0" y="1037243"/>
                </a:lnTo>
                <a:lnTo>
                  <a:pt x="670318" y="1037243"/>
                </a:lnTo>
                <a:lnTo>
                  <a:pt x="67031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E1D37"/>
        </a:solidFill>
      </p:bgPr>
    </p:bg>
    <p:spTree>
      <p:nvGrpSpPr>
        <p:cNvPr id="1" name=""/>
        <p:cNvGrpSpPr/>
        <p:nvPr/>
      </p:nvGrpSpPr>
      <p:grpSpPr>
        <a:xfrm>
          <a:off x="0" y="0"/>
          <a:ext cx="0" cy="0"/>
          <a:chOff x="0" y="0"/>
          <a:chExt cx="0" cy="0"/>
        </a:xfrm>
      </p:grpSpPr>
      <p:sp>
        <p:nvSpPr>
          <p:cNvPr name="Freeform 2" id="2"/>
          <p:cNvSpPr/>
          <p:nvPr/>
        </p:nvSpPr>
        <p:spPr>
          <a:xfrm flipH="false" flipV="false" rot="0">
            <a:off x="9588042" y="2279926"/>
            <a:ext cx="14601111" cy="9915461"/>
          </a:xfrm>
          <a:custGeom>
            <a:avLst/>
            <a:gdLst/>
            <a:ahLst/>
            <a:cxnLst/>
            <a:rect r="r" b="b" t="t" l="l"/>
            <a:pathLst>
              <a:path h="9915461" w="14601111">
                <a:moveTo>
                  <a:pt x="0" y="0"/>
                </a:moveTo>
                <a:lnTo>
                  <a:pt x="14601111" y="0"/>
                </a:lnTo>
                <a:lnTo>
                  <a:pt x="14601111" y="9915461"/>
                </a:lnTo>
                <a:lnTo>
                  <a:pt x="0" y="9915461"/>
                </a:lnTo>
                <a:lnTo>
                  <a:pt x="0" y="0"/>
                </a:lnTo>
                <a:close/>
              </a:path>
            </a:pathLst>
          </a:custGeom>
          <a:blipFill>
            <a:blip r:embed="rId2">
              <a:alphaModFix amt="29000"/>
            </a:blip>
            <a:stretch>
              <a:fillRect l="-579" t="0" r="-579" b="-34439"/>
            </a:stretch>
          </a:blipFill>
        </p:spPr>
      </p:sp>
      <p:sp>
        <p:nvSpPr>
          <p:cNvPr name="Freeform 3" id="3"/>
          <p:cNvSpPr/>
          <p:nvPr/>
        </p:nvSpPr>
        <p:spPr>
          <a:xfrm flipH="false" flipV="false" rot="0">
            <a:off x="-4769487" y="-9817001"/>
            <a:ext cx="14601111" cy="13190001"/>
          </a:xfrm>
          <a:custGeom>
            <a:avLst/>
            <a:gdLst/>
            <a:ahLst/>
            <a:cxnLst/>
            <a:rect r="r" b="b" t="t" l="l"/>
            <a:pathLst>
              <a:path h="13190001" w="14601111">
                <a:moveTo>
                  <a:pt x="0" y="0"/>
                </a:moveTo>
                <a:lnTo>
                  <a:pt x="14601110" y="0"/>
                </a:lnTo>
                <a:lnTo>
                  <a:pt x="14601110" y="13190002"/>
                </a:lnTo>
                <a:lnTo>
                  <a:pt x="0" y="13190002"/>
                </a:lnTo>
                <a:lnTo>
                  <a:pt x="0" y="0"/>
                </a:lnTo>
                <a:close/>
              </a:path>
            </a:pathLst>
          </a:custGeom>
          <a:blipFill>
            <a:blip r:embed="rId2">
              <a:alphaModFix amt="28000"/>
            </a:blip>
            <a:stretch>
              <a:fillRect l="-579" t="0" r="-579" b="-1063"/>
            </a:stretch>
          </a:blipFill>
        </p:spPr>
      </p:sp>
      <p:sp>
        <p:nvSpPr>
          <p:cNvPr name="Freeform 4" id="4"/>
          <p:cNvSpPr/>
          <p:nvPr/>
        </p:nvSpPr>
        <p:spPr>
          <a:xfrm flipH="false" flipV="false" rot="0">
            <a:off x="4070665" y="2721646"/>
            <a:ext cx="1091699" cy="1012302"/>
          </a:xfrm>
          <a:custGeom>
            <a:avLst/>
            <a:gdLst/>
            <a:ahLst/>
            <a:cxnLst/>
            <a:rect r="r" b="b" t="t" l="l"/>
            <a:pathLst>
              <a:path h="1012302" w="1091699">
                <a:moveTo>
                  <a:pt x="0" y="0"/>
                </a:moveTo>
                <a:lnTo>
                  <a:pt x="1091699" y="0"/>
                </a:lnTo>
                <a:lnTo>
                  <a:pt x="1091699" y="1012302"/>
                </a:lnTo>
                <a:lnTo>
                  <a:pt x="0" y="1012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934605" y="4052930"/>
            <a:ext cx="5363819" cy="1168562"/>
          </a:xfrm>
          <a:prstGeom prst="rect">
            <a:avLst/>
          </a:prstGeom>
        </p:spPr>
        <p:txBody>
          <a:bodyPr anchor="t" rtlCol="false" tIns="0" lIns="0" bIns="0" rIns="0">
            <a:spAutoFit/>
          </a:bodyPr>
          <a:lstStyle/>
          <a:p>
            <a:pPr algn="ctr">
              <a:lnSpc>
                <a:spcPts val="4550"/>
              </a:lnSpc>
            </a:pPr>
            <a:r>
              <a:rPr lang="en-US" sz="4099">
                <a:solidFill>
                  <a:srgbClr val="EBC6DC"/>
                </a:solidFill>
                <a:latin typeface="Josefin Slab"/>
              </a:rPr>
              <a:t>Augmented reality meditation sessions</a:t>
            </a:r>
          </a:p>
        </p:txBody>
      </p:sp>
      <p:sp>
        <p:nvSpPr>
          <p:cNvPr name="TextBox 6" id="6"/>
          <p:cNvSpPr txBox="true"/>
          <p:nvPr/>
        </p:nvSpPr>
        <p:spPr>
          <a:xfrm rot="0">
            <a:off x="6994298" y="923925"/>
            <a:ext cx="4299404" cy="944849"/>
          </a:xfrm>
          <a:prstGeom prst="rect">
            <a:avLst/>
          </a:prstGeom>
        </p:spPr>
        <p:txBody>
          <a:bodyPr anchor="t" rtlCol="false" tIns="0" lIns="0" bIns="0" rIns="0">
            <a:spAutoFit/>
          </a:bodyPr>
          <a:lstStyle/>
          <a:p>
            <a:pPr algn="just">
              <a:lnSpc>
                <a:spcPts val="7771"/>
              </a:lnSpc>
            </a:pPr>
            <a:r>
              <a:rPr lang="en-US" sz="5551">
                <a:solidFill>
                  <a:srgbClr val="E17BBA"/>
                </a:solidFill>
                <a:latin typeface="Playfair Display Bold"/>
              </a:rPr>
              <a:t>Future scope</a:t>
            </a:r>
          </a:p>
        </p:txBody>
      </p:sp>
      <p:sp>
        <p:nvSpPr>
          <p:cNvPr name="TextBox 7" id="7"/>
          <p:cNvSpPr txBox="true"/>
          <p:nvPr/>
        </p:nvSpPr>
        <p:spPr>
          <a:xfrm rot="0">
            <a:off x="10553601" y="4052930"/>
            <a:ext cx="5662634" cy="1167567"/>
          </a:xfrm>
          <a:prstGeom prst="rect">
            <a:avLst/>
          </a:prstGeom>
        </p:spPr>
        <p:txBody>
          <a:bodyPr anchor="t" rtlCol="false" tIns="0" lIns="0" bIns="0" rIns="0">
            <a:spAutoFit/>
          </a:bodyPr>
          <a:lstStyle/>
          <a:p>
            <a:pPr algn="ctr">
              <a:lnSpc>
                <a:spcPts val="4548"/>
              </a:lnSpc>
            </a:pPr>
            <a:r>
              <a:rPr lang="en-US" sz="4097">
                <a:solidFill>
                  <a:srgbClr val="EBC6DC"/>
                </a:solidFill>
                <a:latin typeface="Josefin Slab"/>
              </a:rPr>
              <a:t>Anonymous Profile creation </a:t>
            </a:r>
          </a:p>
        </p:txBody>
      </p:sp>
      <p:sp>
        <p:nvSpPr>
          <p:cNvPr name="TextBox 8" id="8"/>
          <p:cNvSpPr txBox="true"/>
          <p:nvPr/>
        </p:nvSpPr>
        <p:spPr>
          <a:xfrm rot="0">
            <a:off x="10553601" y="7868519"/>
            <a:ext cx="5662634" cy="1732788"/>
          </a:xfrm>
          <a:prstGeom prst="rect">
            <a:avLst/>
          </a:prstGeom>
        </p:spPr>
        <p:txBody>
          <a:bodyPr anchor="t" rtlCol="false" tIns="0" lIns="0" bIns="0" rIns="0">
            <a:spAutoFit/>
          </a:bodyPr>
          <a:lstStyle/>
          <a:p>
            <a:pPr algn="ctr">
              <a:lnSpc>
                <a:spcPts val="4551"/>
              </a:lnSpc>
            </a:pPr>
            <a:r>
              <a:rPr lang="en-US" sz="4100">
                <a:solidFill>
                  <a:srgbClr val="EBC6DC"/>
                </a:solidFill>
                <a:latin typeface="Josefin Slab"/>
              </a:rPr>
              <a:t>Patient improvement rate</a:t>
            </a:r>
          </a:p>
          <a:p>
            <a:pPr algn="ctr">
              <a:lnSpc>
                <a:spcPts val="4551"/>
              </a:lnSpc>
            </a:pPr>
            <a:r>
              <a:rPr lang="en-US" sz="4100">
                <a:solidFill>
                  <a:srgbClr val="EBC6DC"/>
                </a:solidFill>
                <a:latin typeface="Josefin Slab"/>
              </a:rPr>
              <a:t>and mental health prediction by assessments</a:t>
            </a:r>
          </a:p>
        </p:txBody>
      </p:sp>
      <p:sp>
        <p:nvSpPr>
          <p:cNvPr name="TextBox 9" id="9"/>
          <p:cNvSpPr txBox="true"/>
          <p:nvPr/>
        </p:nvSpPr>
        <p:spPr>
          <a:xfrm rot="0">
            <a:off x="1701608" y="7868519"/>
            <a:ext cx="5829814" cy="1156765"/>
          </a:xfrm>
          <a:prstGeom prst="rect">
            <a:avLst/>
          </a:prstGeom>
        </p:spPr>
        <p:txBody>
          <a:bodyPr anchor="t" rtlCol="false" tIns="0" lIns="0" bIns="0" rIns="0">
            <a:spAutoFit/>
          </a:bodyPr>
          <a:lstStyle/>
          <a:p>
            <a:pPr algn="ctr">
              <a:lnSpc>
                <a:spcPts val="4552"/>
              </a:lnSpc>
            </a:pPr>
            <a:r>
              <a:rPr lang="en-US" sz="4101">
                <a:solidFill>
                  <a:srgbClr val="EBC6DC"/>
                </a:solidFill>
                <a:latin typeface="Josefin Slab"/>
              </a:rPr>
              <a:t>MedPaLM integration for better accuracy</a:t>
            </a:r>
          </a:p>
        </p:txBody>
      </p:sp>
      <p:sp>
        <p:nvSpPr>
          <p:cNvPr name="Freeform 10" id="10"/>
          <p:cNvSpPr/>
          <p:nvPr/>
        </p:nvSpPr>
        <p:spPr>
          <a:xfrm flipH="false" flipV="false" rot="0">
            <a:off x="12839069" y="2721646"/>
            <a:ext cx="1091699" cy="1012302"/>
          </a:xfrm>
          <a:custGeom>
            <a:avLst/>
            <a:gdLst/>
            <a:ahLst/>
            <a:cxnLst/>
            <a:rect r="r" b="b" t="t" l="l"/>
            <a:pathLst>
              <a:path h="1012302" w="1091699">
                <a:moveTo>
                  <a:pt x="0" y="0"/>
                </a:moveTo>
                <a:lnTo>
                  <a:pt x="1091698" y="0"/>
                </a:lnTo>
                <a:lnTo>
                  <a:pt x="1091698" y="1012302"/>
                </a:lnTo>
                <a:lnTo>
                  <a:pt x="0" y="1012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4070665" y="6257685"/>
            <a:ext cx="1091699" cy="1012302"/>
          </a:xfrm>
          <a:custGeom>
            <a:avLst/>
            <a:gdLst/>
            <a:ahLst/>
            <a:cxnLst/>
            <a:rect r="r" b="b" t="t" l="l"/>
            <a:pathLst>
              <a:path h="1012302" w="1091699">
                <a:moveTo>
                  <a:pt x="0" y="0"/>
                </a:moveTo>
                <a:lnTo>
                  <a:pt x="1091699" y="0"/>
                </a:lnTo>
                <a:lnTo>
                  <a:pt x="1091699" y="1012303"/>
                </a:lnTo>
                <a:lnTo>
                  <a:pt x="0" y="10123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2839069" y="6257685"/>
            <a:ext cx="1091699" cy="1012302"/>
          </a:xfrm>
          <a:custGeom>
            <a:avLst/>
            <a:gdLst/>
            <a:ahLst/>
            <a:cxnLst/>
            <a:rect r="r" b="b" t="t" l="l"/>
            <a:pathLst>
              <a:path h="1012302" w="1091699">
                <a:moveTo>
                  <a:pt x="0" y="0"/>
                </a:moveTo>
                <a:lnTo>
                  <a:pt x="1091698" y="0"/>
                </a:lnTo>
                <a:lnTo>
                  <a:pt x="1091698" y="1012303"/>
                </a:lnTo>
                <a:lnTo>
                  <a:pt x="0" y="10123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02C59"/>
        </a:solidFill>
      </p:bgPr>
    </p:bg>
    <p:spTree>
      <p:nvGrpSpPr>
        <p:cNvPr id="1" name=""/>
        <p:cNvGrpSpPr/>
        <p:nvPr/>
      </p:nvGrpSpPr>
      <p:grpSpPr>
        <a:xfrm>
          <a:off x="0" y="0"/>
          <a:ext cx="0" cy="0"/>
          <a:chOff x="0" y="0"/>
          <a:chExt cx="0" cy="0"/>
        </a:xfrm>
      </p:grpSpPr>
      <p:sp>
        <p:nvSpPr>
          <p:cNvPr name="Freeform 2" id="2"/>
          <p:cNvSpPr/>
          <p:nvPr/>
        </p:nvSpPr>
        <p:spPr>
          <a:xfrm flipH="false" flipV="false" rot="0">
            <a:off x="-2693058" y="-7406846"/>
            <a:ext cx="11837058" cy="10693078"/>
          </a:xfrm>
          <a:custGeom>
            <a:avLst/>
            <a:gdLst/>
            <a:ahLst/>
            <a:cxnLst/>
            <a:rect r="r" b="b" t="t" l="l"/>
            <a:pathLst>
              <a:path h="10693078" w="11837058">
                <a:moveTo>
                  <a:pt x="0" y="0"/>
                </a:moveTo>
                <a:lnTo>
                  <a:pt x="11837058" y="0"/>
                </a:lnTo>
                <a:lnTo>
                  <a:pt x="11837058" y="10693078"/>
                </a:lnTo>
                <a:lnTo>
                  <a:pt x="0" y="10693078"/>
                </a:lnTo>
                <a:lnTo>
                  <a:pt x="0" y="0"/>
                </a:lnTo>
                <a:close/>
              </a:path>
            </a:pathLst>
          </a:custGeom>
          <a:blipFill>
            <a:blip r:embed="rId2">
              <a:alphaModFix amt="28000"/>
            </a:blip>
            <a:stretch>
              <a:fillRect l="-579" t="0" r="-579" b="-1063"/>
            </a:stretch>
          </a:blipFill>
        </p:spPr>
      </p:sp>
      <p:sp>
        <p:nvSpPr>
          <p:cNvPr name="Freeform 3" id="3"/>
          <p:cNvSpPr/>
          <p:nvPr/>
        </p:nvSpPr>
        <p:spPr>
          <a:xfrm flipH="false" flipV="false" rot="0">
            <a:off x="9804285" y="5143500"/>
            <a:ext cx="10045473" cy="6821775"/>
          </a:xfrm>
          <a:custGeom>
            <a:avLst/>
            <a:gdLst/>
            <a:ahLst/>
            <a:cxnLst/>
            <a:rect r="r" b="b" t="t" l="l"/>
            <a:pathLst>
              <a:path h="6821775" w="10045473">
                <a:moveTo>
                  <a:pt x="0" y="0"/>
                </a:moveTo>
                <a:lnTo>
                  <a:pt x="10045473" y="0"/>
                </a:lnTo>
                <a:lnTo>
                  <a:pt x="10045473" y="6821775"/>
                </a:lnTo>
                <a:lnTo>
                  <a:pt x="0" y="6821775"/>
                </a:lnTo>
                <a:lnTo>
                  <a:pt x="0" y="0"/>
                </a:lnTo>
                <a:close/>
              </a:path>
            </a:pathLst>
          </a:custGeom>
          <a:blipFill>
            <a:blip r:embed="rId2">
              <a:alphaModFix amt="29000"/>
            </a:blip>
            <a:stretch>
              <a:fillRect l="-579" t="0" r="-579" b="-34439"/>
            </a:stretch>
          </a:blipFill>
        </p:spPr>
      </p:sp>
      <p:grpSp>
        <p:nvGrpSpPr>
          <p:cNvPr name="Group 4" id="4"/>
          <p:cNvGrpSpPr>
            <a:grpSpLocks noChangeAspect="true"/>
          </p:cNvGrpSpPr>
          <p:nvPr/>
        </p:nvGrpSpPr>
        <p:grpSpPr>
          <a:xfrm rot="0">
            <a:off x="3057405" y="1000031"/>
            <a:ext cx="2839993" cy="2839981"/>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0" r="0" b="0"/>
              </a:stretch>
            </a:blipFill>
          </p:spPr>
        </p:sp>
      </p:grpSp>
      <p:grpSp>
        <p:nvGrpSpPr>
          <p:cNvPr name="Group 6" id="6"/>
          <p:cNvGrpSpPr>
            <a:grpSpLocks noChangeAspect="true"/>
          </p:cNvGrpSpPr>
          <p:nvPr/>
        </p:nvGrpSpPr>
        <p:grpSpPr>
          <a:xfrm rot="0">
            <a:off x="3848099" y="6421396"/>
            <a:ext cx="2905532" cy="2905520"/>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94008" r="-59613" b="-16040"/>
              </a:stretch>
            </a:blipFill>
          </p:spPr>
        </p:sp>
      </p:grpSp>
      <p:grpSp>
        <p:nvGrpSpPr>
          <p:cNvPr name="Group 8" id="8"/>
          <p:cNvGrpSpPr>
            <a:grpSpLocks noChangeAspect="true"/>
          </p:cNvGrpSpPr>
          <p:nvPr/>
        </p:nvGrpSpPr>
        <p:grpSpPr>
          <a:xfrm rot="0">
            <a:off x="10943398" y="6519415"/>
            <a:ext cx="2807513" cy="2807502"/>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0" r="-13186" b="-46893"/>
              </a:stretch>
            </a:blipFill>
          </p:spPr>
        </p:sp>
      </p:grpSp>
      <p:grpSp>
        <p:nvGrpSpPr>
          <p:cNvPr name="Group 10" id="10"/>
          <p:cNvGrpSpPr>
            <a:grpSpLocks noChangeAspect="true"/>
          </p:cNvGrpSpPr>
          <p:nvPr/>
        </p:nvGrpSpPr>
        <p:grpSpPr>
          <a:xfrm rot="0">
            <a:off x="9572830" y="1093658"/>
            <a:ext cx="2775034" cy="2775023"/>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281" r="0" b="-6961"/>
              </a:stretch>
            </a:blipFill>
          </p:spPr>
        </p:sp>
      </p:grpSp>
      <p:sp>
        <p:nvSpPr>
          <p:cNvPr name="Freeform 12" id="12"/>
          <p:cNvSpPr/>
          <p:nvPr/>
        </p:nvSpPr>
        <p:spPr>
          <a:xfrm flipH="false" flipV="false" rot="0">
            <a:off x="5300865" y="1089848"/>
            <a:ext cx="2717685" cy="2717685"/>
          </a:xfrm>
          <a:custGeom>
            <a:avLst/>
            <a:gdLst/>
            <a:ahLst/>
            <a:cxnLst/>
            <a:rect r="r" b="b" t="t" l="l"/>
            <a:pathLst>
              <a:path h="2717685" w="2717685">
                <a:moveTo>
                  <a:pt x="0" y="0"/>
                </a:moveTo>
                <a:lnTo>
                  <a:pt x="2717685" y="0"/>
                </a:lnTo>
                <a:lnTo>
                  <a:pt x="2717685" y="2717685"/>
                </a:lnTo>
                <a:lnTo>
                  <a:pt x="0" y="27176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1909670" y="1122327"/>
            <a:ext cx="2717685" cy="2717685"/>
          </a:xfrm>
          <a:custGeom>
            <a:avLst/>
            <a:gdLst/>
            <a:ahLst/>
            <a:cxnLst/>
            <a:rect r="r" b="b" t="t" l="l"/>
            <a:pathLst>
              <a:path h="2717685" w="2717685">
                <a:moveTo>
                  <a:pt x="0" y="0"/>
                </a:moveTo>
                <a:lnTo>
                  <a:pt x="2717685" y="0"/>
                </a:lnTo>
                <a:lnTo>
                  <a:pt x="2717685" y="2717685"/>
                </a:lnTo>
                <a:lnTo>
                  <a:pt x="0" y="27176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6426315" y="6421396"/>
            <a:ext cx="2717685" cy="2717685"/>
          </a:xfrm>
          <a:custGeom>
            <a:avLst/>
            <a:gdLst/>
            <a:ahLst/>
            <a:cxnLst/>
            <a:rect r="r" b="b" t="t" l="l"/>
            <a:pathLst>
              <a:path h="2717685" w="2717685">
                <a:moveTo>
                  <a:pt x="0" y="0"/>
                </a:moveTo>
                <a:lnTo>
                  <a:pt x="2717685" y="0"/>
                </a:lnTo>
                <a:lnTo>
                  <a:pt x="2717685" y="2717685"/>
                </a:lnTo>
                <a:lnTo>
                  <a:pt x="0" y="27176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3268512" y="6490013"/>
            <a:ext cx="2836904" cy="2836904"/>
          </a:xfrm>
          <a:custGeom>
            <a:avLst/>
            <a:gdLst/>
            <a:ahLst/>
            <a:cxnLst/>
            <a:rect r="r" b="b" t="t" l="l"/>
            <a:pathLst>
              <a:path h="2836904" w="2836904">
                <a:moveTo>
                  <a:pt x="0" y="0"/>
                </a:moveTo>
                <a:lnTo>
                  <a:pt x="2836904" y="0"/>
                </a:lnTo>
                <a:lnTo>
                  <a:pt x="2836904" y="2836904"/>
                </a:lnTo>
                <a:lnTo>
                  <a:pt x="0" y="28369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585430" y="4627604"/>
            <a:ext cx="4943951" cy="927018"/>
          </a:xfrm>
          <a:prstGeom prst="rect">
            <a:avLst/>
          </a:prstGeom>
        </p:spPr>
        <p:txBody>
          <a:bodyPr anchor="t" rtlCol="false" tIns="0" lIns="0" bIns="0" rIns="0">
            <a:spAutoFit/>
          </a:bodyPr>
          <a:lstStyle/>
          <a:p>
            <a:pPr algn="ctr">
              <a:lnSpc>
                <a:spcPts val="7714"/>
              </a:lnSpc>
            </a:pPr>
            <a:r>
              <a:rPr lang="en-US" sz="5510">
                <a:solidFill>
                  <a:srgbClr val="EBC6DC"/>
                </a:solidFill>
                <a:latin typeface="Trocchi"/>
              </a:rPr>
              <a:t>Team TAMS</a:t>
            </a:r>
          </a:p>
        </p:txBody>
      </p:sp>
      <p:sp>
        <p:nvSpPr>
          <p:cNvPr name="TextBox 17" id="17"/>
          <p:cNvSpPr txBox="true"/>
          <p:nvPr/>
        </p:nvSpPr>
        <p:spPr>
          <a:xfrm rot="0">
            <a:off x="4579004" y="1752792"/>
            <a:ext cx="4161406" cy="1315597"/>
          </a:xfrm>
          <a:prstGeom prst="rect">
            <a:avLst/>
          </a:prstGeom>
        </p:spPr>
        <p:txBody>
          <a:bodyPr anchor="t" rtlCol="false" tIns="0" lIns="0" bIns="0" rIns="0">
            <a:spAutoFit/>
          </a:bodyPr>
          <a:lstStyle/>
          <a:p>
            <a:pPr algn="ctr">
              <a:lnSpc>
                <a:spcPts val="5306"/>
              </a:lnSpc>
            </a:pPr>
            <a:r>
              <a:rPr lang="en-US" sz="3790">
                <a:solidFill>
                  <a:srgbClr val="000000"/>
                </a:solidFill>
                <a:latin typeface="Corben"/>
              </a:rPr>
              <a:t>Sampada </a:t>
            </a:r>
          </a:p>
          <a:p>
            <a:pPr algn="ctr">
              <a:lnSpc>
                <a:spcPts val="5306"/>
              </a:lnSpc>
            </a:pPr>
            <a:r>
              <a:rPr lang="en-US" sz="3790">
                <a:solidFill>
                  <a:srgbClr val="000000"/>
                </a:solidFill>
                <a:latin typeface="Corben"/>
              </a:rPr>
              <a:t>Agarwal</a:t>
            </a:r>
          </a:p>
        </p:txBody>
      </p:sp>
      <p:sp>
        <p:nvSpPr>
          <p:cNvPr name="TextBox 18" id="18"/>
          <p:cNvSpPr txBox="true"/>
          <p:nvPr/>
        </p:nvSpPr>
        <p:spPr>
          <a:xfrm rot="0">
            <a:off x="11435009" y="1877500"/>
            <a:ext cx="3667008" cy="1313434"/>
          </a:xfrm>
          <a:prstGeom prst="rect">
            <a:avLst/>
          </a:prstGeom>
        </p:spPr>
        <p:txBody>
          <a:bodyPr anchor="t" rtlCol="false" tIns="0" lIns="0" bIns="0" rIns="0">
            <a:spAutoFit/>
          </a:bodyPr>
          <a:lstStyle/>
          <a:p>
            <a:pPr algn="ctr">
              <a:lnSpc>
                <a:spcPts val="5305"/>
              </a:lnSpc>
            </a:pPr>
            <a:r>
              <a:rPr lang="en-US" sz="3789">
                <a:solidFill>
                  <a:srgbClr val="000000"/>
                </a:solidFill>
                <a:latin typeface="Corben"/>
              </a:rPr>
              <a:t>Aastha </a:t>
            </a:r>
          </a:p>
          <a:p>
            <a:pPr algn="ctr">
              <a:lnSpc>
                <a:spcPts val="5305"/>
              </a:lnSpc>
            </a:pPr>
            <a:r>
              <a:rPr lang="en-US" sz="3789">
                <a:solidFill>
                  <a:srgbClr val="000000"/>
                </a:solidFill>
                <a:latin typeface="Corben"/>
              </a:rPr>
              <a:t>Jain</a:t>
            </a:r>
          </a:p>
        </p:txBody>
      </p:sp>
      <p:sp>
        <p:nvSpPr>
          <p:cNvPr name="TextBox 19" id="19"/>
          <p:cNvSpPr txBox="true"/>
          <p:nvPr/>
        </p:nvSpPr>
        <p:spPr>
          <a:xfrm rot="0">
            <a:off x="5897398" y="7364404"/>
            <a:ext cx="3667008" cy="646684"/>
          </a:xfrm>
          <a:prstGeom prst="rect">
            <a:avLst/>
          </a:prstGeom>
        </p:spPr>
        <p:txBody>
          <a:bodyPr anchor="t" rtlCol="false" tIns="0" lIns="0" bIns="0" rIns="0">
            <a:spAutoFit/>
          </a:bodyPr>
          <a:lstStyle/>
          <a:p>
            <a:pPr algn="ctr">
              <a:lnSpc>
                <a:spcPts val="5305"/>
              </a:lnSpc>
            </a:pPr>
            <a:r>
              <a:rPr lang="en-US" sz="3789">
                <a:solidFill>
                  <a:srgbClr val="000000"/>
                </a:solidFill>
                <a:latin typeface="Corben"/>
              </a:rPr>
              <a:t>Mahi</a:t>
            </a:r>
          </a:p>
        </p:txBody>
      </p:sp>
      <p:sp>
        <p:nvSpPr>
          <p:cNvPr name="TextBox 20" id="20"/>
          <p:cNvSpPr txBox="true"/>
          <p:nvPr/>
        </p:nvSpPr>
        <p:spPr>
          <a:xfrm rot="0">
            <a:off x="12853461" y="7031029"/>
            <a:ext cx="3667008" cy="1313434"/>
          </a:xfrm>
          <a:prstGeom prst="rect">
            <a:avLst/>
          </a:prstGeom>
        </p:spPr>
        <p:txBody>
          <a:bodyPr anchor="t" rtlCol="false" tIns="0" lIns="0" bIns="0" rIns="0">
            <a:spAutoFit/>
          </a:bodyPr>
          <a:lstStyle/>
          <a:p>
            <a:pPr algn="ctr">
              <a:lnSpc>
                <a:spcPts val="5305"/>
              </a:lnSpc>
            </a:pPr>
            <a:r>
              <a:rPr lang="en-US" sz="3789">
                <a:solidFill>
                  <a:srgbClr val="000000"/>
                </a:solidFill>
                <a:latin typeface="Corben"/>
              </a:rPr>
              <a:t>Tarang </a:t>
            </a:r>
          </a:p>
          <a:p>
            <a:pPr algn="ctr">
              <a:lnSpc>
                <a:spcPts val="5305"/>
              </a:lnSpc>
            </a:pPr>
            <a:r>
              <a:rPr lang="en-US" sz="3789">
                <a:solidFill>
                  <a:srgbClr val="000000"/>
                </a:solidFill>
                <a:latin typeface="Corben"/>
              </a:rPr>
              <a:t>Priyadarshi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DAFyWAaptwg</dc:identifier>
  <dcterms:modified xsi:type="dcterms:W3CDTF">2011-08-01T06:04:30Z</dcterms:modified>
  <cp:revision>1</cp:revision>
  <dc:title>Blue and pink Mental Health illustrated presentation</dc:title>
</cp:coreProperties>
</file>